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83"/>
  </p:notesMasterIdLst>
  <p:sldIdLst>
    <p:sldId id="256" r:id="rId3"/>
    <p:sldId id="340" r:id="rId4"/>
    <p:sldId id="356" r:id="rId5"/>
    <p:sldId id="349" r:id="rId6"/>
    <p:sldId id="357" r:id="rId7"/>
    <p:sldId id="341" r:id="rId8"/>
    <p:sldId id="358" r:id="rId9"/>
    <p:sldId id="343" r:id="rId10"/>
    <p:sldId id="345" r:id="rId11"/>
    <p:sldId id="359" r:id="rId12"/>
    <p:sldId id="344" r:id="rId13"/>
    <p:sldId id="267" r:id="rId14"/>
    <p:sldId id="268" r:id="rId15"/>
    <p:sldId id="257" r:id="rId16"/>
    <p:sldId id="265" r:id="rId17"/>
    <p:sldId id="260" r:id="rId18"/>
    <p:sldId id="258" r:id="rId19"/>
    <p:sldId id="272" r:id="rId20"/>
    <p:sldId id="320" r:id="rId21"/>
    <p:sldId id="321" r:id="rId22"/>
    <p:sldId id="274" r:id="rId23"/>
    <p:sldId id="275" r:id="rId24"/>
    <p:sldId id="276" r:id="rId25"/>
    <p:sldId id="277" r:id="rId26"/>
    <p:sldId id="278" r:id="rId27"/>
    <p:sldId id="364" r:id="rId28"/>
    <p:sldId id="365" r:id="rId29"/>
    <p:sldId id="279" r:id="rId30"/>
    <p:sldId id="280" r:id="rId31"/>
    <p:sldId id="281" r:id="rId32"/>
    <p:sldId id="282" r:id="rId33"/>
    <p:sldId id="283" r:id="rId34"/>
    <p:sldId id="284" r:id="rId35"/>
    <p:sldId id="285" r:id="rId36"/>
    <p:sldId id="286" r:id="rId37"/>
    <p:sldId id="287" r:id="rId38"/>
    <p:sldId id="288" r:id="rId39"/>
    <p:sldId id="289" r:id="rId40"/>
    <p:sldId id="338" r:id="rId41"/>
    <p:sldId id="290" r:id="rId42"/>
    <p:sldId id="291" r:id="rId43"/>
    <p:sldId id="361" r:id="rId44"/>
    <p:sldId id="360" r:id="rId45"/>
    <p:sldId id="292" r:id="rId46"/>
    <p:sldId id="293" r:id="rId47"/>
    <p:sldId id="362" r:id="rId48"/>
    <p:sldId id="295" r:id="rId49"/>
    <p:sldId id="366" r:id="rId50"/>
    <p:sldId id="296" r:id="rId51"/>
    <p:sldId id="367" r:id="rId52"/>
    <p:sldId id="297" r:id="rId53"/>
    <p:sldId id="363" r:id="rId54"/>
    <p:sldId id="322" r:id="rId55"/>
    <p:sldId id="298" r:id="rId56"/>
    <p:sldId id="368" r:id="rId57"/>
    <p:sldId id="301" r:id="rId58"/>
    <p:sldId id="303" r:id="rId59"/>
    <p:sldId id="304" r:id="rId60"/>
    <p:sldId id="305" r:id="rId61"/>
    <p:sldId id="306" r:id="rId62"/>
    <p:sldId id="308" r:id="rId63"/>
    <p:sldId id="309" r:id="rId64"/>
    <p:sldId id="310" r:id="rId65"/>
    <p:sldId id="311" r:id="rId66"/>
    <p:sldId id="335" r:id="rId67"/>
    <p:sldId id="337" r:id="rId68"/>
    <p:sldId id="336" r:id="rId69"/>
    <p:sldId id="312" r:id="rId70"/>
    <p:sldId id="369" r:id="rId71"/>
    <p:sldId id="313" r:id="rId72"/>
    <p:sldId id="370" r:id="rId73"/>
    <p:sldId id="315" r:id="rId74"/>
    <p:sldId id="314" r:id="rId75"/>
    <p:sldId id="316" r:id="rId76"/>
    <p:sldId id="317" r:id="rId77"/>
    <p:sldId id="372" r:id="rId78"/>
    <p:sldId id="327" r:id="rId79"/>
    <p:sldId id="371" r:id="rId80"/>
    <p:sldId id="328" r:id="rId81"/>
    <p:sldId id="319" r:id="rId82"/>
  </p:sldIdLst>
  <p:sldSz cx="9144000" cy="6858000" type="overhead"/>
  <p:notesSz cx="6858000" cy="9144000"/>
  <p:defaultTextStyle>
    <a:defPPr>
      <a:defRPr lang="en-US"/>
    </a:defPPr>
    <a:lvl1pPr algn="l" rtl="0" fontAlgn="base">
      <a:spcBef>
        <a:spcPct val="20000"/>
      </a:spcBef>
      <a:spcAft>
        <a:spcPct val="0"/>
      </a:spcAft>
      <a:defRPr sz="4000" kern="1200">
        <a:solidFill>
          <a:srgbClr val="FFFFFF"/>
        </a:solidFill>
        <a:latin typeface="Times New Roman" pitchFamily="18" charset="0"/>
        <a:ea typeface="+mn-ea"/>
        <a:cs typeface="+mn-cs"/>
      </a:defRPr>
    </a:lvl1pPr>
    <a:lvl2pPr marL="457200" algn="l" rtl="0" fontAlgn="base">
      <a:spcBef>
        <a:spcPct val="20000"/>
      </a:spcBef>
      <a:spcAft>
        <a:spcPct val="0"/>
      </a:spcAft>
      <a:defRPr sz="4000" kern="1200">
        <a:solidFill>
          <a:srgbClr val="FFFFFF"/>
        </a:solidFill>
        <a:latin typeface="Times New Roman" pitchFamily="18" charset="0"/>
        <a:ea typeface="+mn-ea"/>
        <a:cs typeface="+mn-cs"/>
      </a:defRPr>
    </a:lvl2pPr>
    <a:lvl3pPr marL="914400" algn="l" rtl="0" fontAlgn="base">
      <a:spcBef>
        <a:spcPct val="20000"/>
      </a:spcBef>
      <a:spcAft>
        <a:spcPct val="0"/>
      </a:spcAft>
      <a:defRPr sz="4000" kern="1200">
        <a:solidFill>
          <a:srgbClr val="FFFFFF"/>
        </a:solidFill>
        <a:latin typeface="Times New Roman" pitchFamily="18" charset="0"/>
        <a:ea typeface="+mn-ea"/>
        <a:cs typeface="+mn-cs"/>
      </a:defRPr>
    </a:lvl3pPr>
    <a:lvl4pPr marL="1371600" algn="l" rtl="0" fontAlgn="base">
      <a:spcBef>
        <a:spcPct val="20000"/>
      </a:spcBef>
      <a:spcAft>
        <a:spcPct val="0"/>
      </a:spcAft>
      <a:defRPr sz="4000" kern="1200">
        <a:solidFill>
          <a:srgbClr val="FFFFFF"/>
        </a:solidFill>
        <a:latin typeface="Times New Roman" pitchFamily="18" charset="0"/>
        <a:ea typeface="+mn-ea"/>
        <a:cs typeface="+mn-cs"/>
      </a:defRPr>
    </a:lvl4pPr>
    <a:lvl5pPr marL="1828800" algn="l" rtl="0" fontAlgn="base">
      <a:spcBef>
        <a:spcPct val="20000"/>
      </a:spcBef>
      <a:spcAft>
        <a:spcPct val="0"/>
      </a:spcAft>
      <a:defRPr sz="4000" kern="1200">
        <a:solidFill>
          <a:srgbClr val="FFFFFF"/>
        </a:solidFill>
        <a:latin typeface="Times New Roman" pitchFamily="18" charset="0"/>
        <a:ea typeface="+mn-ea"/>
        <a:cs typeface="+mn-cs"/>
      </a:defRPr>
    </a:lvl5pPr>
    <a:lvl6pPr marL="2286000" algn="l" defTabSz="914400" rtl="0" eaLnBrk="1" latinLnBrk="0" hangingPunct="1">
      <a:defRPr sz="4000" kern="1200">
        <a:solidFill>
          <a:srgbClr val="FFFFFF"/>
        </a:solidFill>
        <a:latin typeface="Times New Roman" pitchFamily="18" charset="0"/>
        <a:ea typeface="+mn-ea"/>
        <a:cs typeface="+mn-cs"/>
      </a:defRPr>
    </a:lvl6pPr>
    <a:lvl7pPr marL="2743200" algn="l" defTabSz="914400" rtl="0" eaLnBrk="1" latinLnBrk="0" hangingPunct="1">
      <a:defRPr sz="4000" kern="1200">
        <a:solidFill>
          <a:srgbClr val="FFFFFF"/>
        </a:solidFill>
        <a:latin typeface="Times New Roman" pitchFamily="18" charset="0"/>
        <a:ea typeface="+mn-ea"/>
        <a:cs typeface="+mn-cs"/>
      </a:defRPr>
    </a:lvl7pPr>
    <a:lvl8pPr marL="3200400" algn="l" defTabSz="914400" rtl="0" eaLnBrk="1" latinLnBrk="0" hangingPunct="1">
      <a:defRPr sz="4000" kern="1200">
        <a:solidFill>
          <a:srgbClr val="FFFFFF"/>
        </a:solidFill>
        <a:latin typeface="Times New Roman" pitchFamily="18" charset="0"/>
        <a:ea typeface="+mn-ea"/>
        <a:cs typeface="+mn-cs"/>
      </a:defRPr>
    </a:lvl8pPr>
    <a:lvl9pPr marL="3657600" algn="l" defTabSz="914400" rtl="0" eaLnBrk="1" latinLnBrk="0" hangingPunct="1">
      <a:defRPr sz="4000" kern="1200">
        <a:solidFill>
          <a:srgbClr val="FFFFFF"/>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5" autoAdjust="0"/>
    <p:restoredTop sz="93189" autoAdjust="0"/>
  </p:normalViewPr>
  <p:slideViewPr>
    <p:cSldViewPr>
      <p:cViewPr varScale="1">
        <p:scale>
          <a:sx n="78" d="100"/>
          <a:sy n="78" d="100"/>
        </p:scale>
        <p:origin x="-8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52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5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52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52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23D76B6-0CA1-4AFD-961A-C1BA8743F9ED}" type="slidenum">
              <a:rPr lang="en-US"/>
              <a:pPr>
                <a:defRPr/>
              </a:pPr>
              <a:t>‹#›</a:t>
            </a:fld>
            <a:endParaRPr lang="en-US"/>
          </a:p>
        </p:txBody>
      </p:sp>
    </p:spTree>
    <p:extLst>
      <p:ext uri="{BB962C8B-B14F-4D97-AF65-F5344CB8AC3E}">
        <p14:creationId xmlns:p14="http://schemas.microsoft.com/office/powerpoint/2010/main" val="4275327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pPr>
            <a:fld id="{7914A300-7121-4F50-8C56-3FB371AA7501}" type="slidenum">
              <a:rPr lang="en-US" altLang="en-US" smtClean="0">
                <a:solidFill>
                  <a:srgbClr val="FFFFFF"/>
                </a:solidFill>
              </a:rPr>
              <a:pPr eaLnBrk="1" hangingPunct="1">
                <a:spcBef>
                  <a:spcPct val="20000"/>
                </a:spcBef>
              </a:pPr>
              <a:t>12</a:t>
            </a:fld>
            <a:endParaRPr lang="en-US" altLang="en-US" smtClean="0">
              <a:solidFill>
                <a:srgbClr val="FFFFFF"/>
              </a:solidFill>
            </a:endParaRPr>
          </a:p>
        </p:txBody>
      </p:sp>
      <p:sp>
        <p:nvSpPr>
          <p:cNvPr id="77827" name="Rectangle 1026"/>
          <p:cNvSpPr>
            <a:spLocks noGrp="1" noRot="1" noChangeAspect="1" noChangeArrowheads="1" noTextEdit="1"/>
          </p:cNvSpPr>
          <p:nvPr>
            <p:ph type="sldImg"/>
          </p:nvPr>
        </p:nvSpPr>
        <p:spPr>
          <a:ln/>
        </p:spPr>
      </p:sp>
      <p:sp>
        <p:nvSpPr>
          <p:cNvPr id="7782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rgbClr val="000000"/>
                </a:solidFill>
                <a:latin typeface="Arial" charset="0"/>
                <a:cs typeface="Arial" charset="0"/>
              </a:rPr>
              <a:t>Solar Elemental Abundances </a:t>
            </a:r>
            <a:r>
              <a:rPr lang="en-US" altLang="en-US" smtClean="0"/>
              <a:t/>
            </a:r>
            <a:br>
              <a:rPr lang="en-US" altLang="en-US" smtClean="0"/>
            </a:br>
            <a:r>
              <a:rPr lang="en-US" altLang="en-US" b="1" smtClean="0">
                <a:solidFill>
                  <a:srgbClr val="000000"/>
                </a:solidFill>
                <a:latin typeface="Arial" charset="0"/>
                <a:cs typeface="Arial" charset="0"/>
              </a:rPr>
              <a:t>Element</a:t>
            </a:r>
            <a:r>
              <a:rPr lang="en-US" altLang="en-US" smtClean="0"/>
              <a:t> </a:t>
            </a:r>
            <a:r>
              <a:rPr lang="en-US" altLang="en-US" b="1" smtClean="0">
                <a:solidFill>
                  <a:srgbClr val="000000"/>
                </a:solidFill>
                <a:latin typeface="Arial" charset="0"/>
                <a:cs typeface="Arial" charset="0"/>
              </a:rPr>
              <a:t>Number %</a:t>
            </a:r>
            <a:r>
              <a:rPr lang="en-US" altLang="en-US" smtClean="0"/>
              <a:t> </a:t>
            </a:r>
            <a:r>
              <a:rPr lang="en-US" altLang="en-US" b="1" smtClean="0">
                <a:solidFill>
                  <a:srgbClr val="000000"/>
                </a:solidFill>
                <a:latin typeface="Arial" charset="0"/>
                <a:cs typeface="Arial" charset="0"/>
              </a:rPr>
              <a:t>Mass % </a:t>
            </a:r>
          </a:p>
          <a:p>
            <a:pPr eaLnBrk="1" hangingPunct="1"/>
            <a:r>
              <a:rPr lang="en-US" altLang="en-US" smtClean="0">
                <a:solidFill>
                  <a:srgbClr val="000000"/>
                </a:solidFill>
                <a:latin typeface="Arial" charset="0"/>
                <a:cs typeface="Arial" charset="0"/>
              </a:rPr>
              <a:t>Hydrogen</a:t>
            </a:r>
            <a:r>
              <a:rPr lang="en-US" altLang="en-US" smtClean="0"/>
              <a:t>      </a:t>
            </a:r>
            <a:r>
              <a:rPr lang="en-US" altLang="en-US" smtClean="0">
                <a:solidFill>
                  <a:srgbClr val="000000"/>
                </a:solidFill>
                <a:latin typeface="Arial" charset="0"/>
                <a:cs typeface="Arial" charset="0"/>
              </a:rPr>
              <a:t>92.0</a:t>
            </a:r>
            <a:r>
              <a:rPr lang="en-US" altLang="en-US" smtClean="0"/>
              <a:t>    </a:t>
            </a:r>
            <a:r>
              <a:rPr lang="en-US" altLang="en-US" smtClean="0">
                <a:solidFill>
                  <a:srgbClr val="000000"/>
                </a:solidFill>
                <a:latin typeface="Arial" charset="0"/>
                <a:cs typeface="Arial" charset="0"/>
              </a:rPr>
              <a:t>73.4 </a:t>
            </a:r>
          </a:p>
          <a:p>
            <a:pPr eaLnBrk="1" hangingPunct="1"/>
            <a:r>
              <a:rPr lang="en-US" altLang="en-US" smtClean="0">
                <a:solidFill>
                  <a:srgbClr val="000000"/>
                </a:solidFill>
                <a:latin typeface="Arial" charset="0"/>
                <a:cs typeface="Arial" charset="0"/>
              </a:rPr>
              <a:t>Helium</a:t>
            </a:r>
            <a:r>
              <a:rPr lang="en-US" altLang="en-US" smtClean="0"/>
              <a:t>           </a:t>
            </a:r>
            <a:r>
              <a:rPr lang="en-US" altLang="en-US" smtClean="0">
                <a:solidFill>
                  <a:srgbClr val="000000"/>
                </a:solidFill>
                <a:latin typeface="Arial" charset="0"/>
                <a:cs typeface="Arial" charset="0"/>
              </a:rPr>
              <a:t>7.8</a:t>
            </a:r>
            <a:r>
              <a:rPr lang="en-US" altLang="en-US" smtClean="0"/>
              <a:t>    </a:t>
            </a:r>
            <a:r>
              <a:rPr lang="en-US" altLang="en-US" smtClean="0">
                <a:solidFill>
                  <a:srgbClr val="000000"/>
                </a:solidFill>
                <a:latin typeface="Arial" charset="0"/>
                <a:cs typeface="Arial" charset="0"/>
              </a:rPr>
              <a:t>25.0 </a:t>
            </a:r>
          </a:p>
          <a:p>
            <a:pPr eaLnBrk="1" hangingPunct="1"/>
            <a:r>
              <a:rPr lang="en-US" altLang="en-US" smtClean="0">
                <a:solidFill>
                  <a:srgbClr val="000000"/>
                </a:solidFill>
                <a:latin typeface="Arial" charset="0"/>
                <a:cs typeface="Arial" charset="0"/>
              </a:rPr>
              <a:t>Carbon</a:t>
            </a:r>
            <a:r>
              <a:rPr lang="en-US" altLang="en-US" smtClean="0"/>
              <a:t>         </a:t>
            </a:r>
            <a:r>
              <a:rPr lang="en-US" altLang="en-US" smtClean="0">
                <a:solidFill>
                  <a:srgbClr val="000000"/>
                </a:solidFill>
                <a:latin typeface="Arial" charset="0"/>
                <a:cs typeface="Arial" charset="0"/>
              </a:rPr>
              <a:t>0.02</a:t>
            </a:r>
            <a:r>
              <a:rPr lang="en-US" altLang="en-US" smtClean="0"/>
              <a:t>    </a:t>
            </a:r>
            <a:r>
              <a:rPr lang="en-US" altLang="en-US" smtClean="0">
                <a:solidFill>
                  <a:srgbClr val="000000"/>
                </a:solidFill>
                <a:latin typeface="Arial" charset="0"/>
                <a:cs typeface="Arial" charset="0"/>
              </a:rPr>
              <a:t>0.20 </a:t>
            </a:r>
          </a:p>
          <a:p>
            <a:pPr eaLnBrk="1" hangingPunct="1"/>
            <a:r>
              <a:rPr lang="en-US" altLang="en-US" smtClean="0">
                <a:solidFill>
                  <a:srgbClr val="000000"/>
                </a:solidFill>
                <a:latin typeface="Arial" charset="0"/>
                <a:cs typeface="Arial" charset="0"/>
              </a:rPr>
              <a:t>Nitrogen</a:t>
            </a:r>
            <a:r>
              <a:rPr lang="en-US" altLang="en-US" smtClean="0"/>
              <a:t>      </a:t>
            </a:r>
            <a:r>
              <a:rPr lang="en-US" altLang="en-US" smtClean="0">
                <a:solidFill>
                  <a:srgbClr val="000000"/>
                </a:solidFill>
                <a:latin typeface="Arial" charset="0"/>
                <a:cs typeface="Arial" charset="0"/>
              </a:rPr>
              <a:t>0.008</a:t>
            </a:r>
            <a:r>
              <a:rPr lang="en-US" altLang="en-US" smtClean="0"/>
              <a:t>     </a:t>
            </a:r>
            <a:r>
              <a:rPr lang="en-US" altLang="en-US" smtClean="0">
                <a:solidFill>
                  <a:srgbClr val="000000"/>
                </a:solidFill>
                <a:latin typeface="Arial" charset="0"/>
                <a:cs typeface="Arial" charset="0"/>
              </a:rPr>
              <a:t>0.09 </a:t>
            </a:r>
          </a:p>
          <a:p>
            <a:pPr eaLnBrk="1" hangingPunct="1"/>
            <a:r>
              <a:rPr lang="en-US" altLang="en-US" smtClean="0">
                <a:solidFill>
                  <a:srgbClr val="000000"/>
                </a:solidFill>
                <a:latin typeface="Arial" charset="0"/>
                <a:cs typeface="Arial" charset="0"/>
              </a:rPr>
              <a:t>Oxygen</a:t>
            </a:r>
            <a:r>
              <a:rPr lang="en-US" altLang="en-US" smtClean="0"/>
              <a:t>         </a:t>
            </a:r>
            <a:r>
              <a:rPr lang="en-US" altLang="en-US" smtClean="0">
                <a:solidFill>
                  <a:srgbClr val="000000"/>
                </a:solidFill>
                <a:latin typeface="Arial" charset="0"/>
                <a:cs typeface="Arial" charset="0"/>
              </a:rPr>
              <a:t>0.06</a:t>
            </a:r>
            <a:r>
              <a:rPr lang="en-US" altLang="en-US" smtClean="0"/>
              <a:t>      </a:t>
            </a:r>
            <a:r>
              <a:rPr lang="en-US" altLang="en-US" smtClean="0">
                <a:solidFill>
                  <a:srgbClr val="000000"/>
                </a:solidFill>
                <a:latin typeface="Arial" charset="0"/>
                <a:cs typeface="Arial" charset="0"/>
              </a:rPr>
              <a:t>0.8 </a:t>
            </a:r>
          </a:p>
          <a:p>
            <a:pPr eaLnBrk="1" hangingPunct="1"/>
            <a:r>
              <a:rPr lang="en-US" altLang="en-US" smtClean="0">
                <a:solidFill>
                  <a:srgbClr val="000000"/>
                </a:solidFill>
                <a:latin typeface="Arial" charset="0"/>
                <a:cs typeface="Arial" charset="0"/>
              </a:rPr>
              <a:t>Neon</a:t>
            </a:r>
            <a:r>
              <a:rPr lang="en-US" altLang="en-US" smtClean="0"/>
              <a:t>            </a:t>
            </a:r>
            <a:r>
              <a:rPr lang="en-US" altLang="en-US" smtClean="0">
                <a:solidFill>
                  <a:srgbClr val="000000"/>
                </a:solidFill>
                <a:latin typeface="Arial" charset="0"/>
                <a:cs typeface="Arial" charset="0"/>
              </a:rPr>
              <a:t>0.01</a:t>
            </a:r>
            <a:r>
              <a:rPr lang="en-US" altLang="en-US" smtClean="0"/>
              <a:t>     </a:t>
            </a:r>
            <a:r>
              <a:rPr lang="en-US" altLang="en-US" smtClean="0">
                <a:solidFill>
                  <a:srgbClr val="000000"/>
                </a:solidFill>
                <a:latin typeface="Arial" charset="0"/>
                <a:cs typeface="Arial" charset="0"/>
              </a:rPr>
              <a:t>0.16 </a:t>
            </a:r>
          </a:p>
          <a:p>
            <a:pPr eaLnBrk="1" hangingPunct="1"/>
            <a:r>
              <a:rPr lang="en-US" altLang="en-US" smtClean="0">
                <a:solidFill>
                  <a:srgbClr val="000000"/>
                </a:solidFill>
                <a:latin typeface="Arial" charset="0"/>
                <a:cs typeface="Arial" charset="0"/>
              </a:rPr>
              <a:t>Magnesium</a:t>
            </a:r>
            <a:r>
              <a:rPr lang="en-US" altLang="en-US" smtClean="0"/>
              <a:t>  </a:t>
            </a:r>
            <a:r>
              <a:rPr lang="en-US" altLang="en-US" smtClean="0">
                <a:solidFill>
                  <a:srgbClr val="000000"/>
                </a:solidFill>
                <a:latin typeface="Arial" charset="0"/>
                <a:cs typeface="Arial" charset="0"/>
              </a:rPr>
              <a:t>0.003</a:t>
            </a:r>
            <a:r>
              <a:rPr lang="en-US" altLang="en-US" smtClean="0"/>
              <a:t>    </a:t>
            </a:r>
            <a:r>
              <a:rPr lang="en-US" altLang="en-US" smtClean="0">
                <a:solidFill>
                  <a:srgbClr val="000000"/>
                </a:solidFill>
                <a:latin typeface="Arial" charset="0"/>
                <a:cs typeface="Arial" charset="0"/>
              </a:rPr>
              <a:t>0.06 </a:t>
            </a:r>
          </a:p>
          <a:p>
            <a:pPr eaLnBrk="1" hangingPunct="1"/>
            <a:r>
              <a:rPr lang="en-US" altLang="en-US" smtClean="0">
                <a:solidFill>
                  <a:srgbClr val="000000"/>
                </a:solidFill>
                <a:latin typeface="Arial" charset="0"/>
                <a:cs typeface="Arial" charset="0"/>
              </a:rPr>
              <a:t>Silicon</a:t>
            </a:r>
            <a:r>
              <a:rPr lang="en-US" altLang="en-US" smtClean="0"/>
              <a:t>         </a:t>
            </a:r>
            <a:r>
              <a:rPr lang="en-US" altLang="en-US" smtClean="0">
                <a:solidFill>
                  <a:srgbClr val="000000"/>
                </a:solidFill>
                <a:latin typeface="Arial" charset="0"/>
                <a:cs typeface="Arial" charset="0"/>
              </a:rPr>
              <a:t>0.004</a:t>
            </a:r>
            <a:r>
              <a:rPr lang="en-US" altLang="en-US" smtClean="0"/>
              <a:t>    </a:t>
            </a:r>
            <a:r>
              <a:rPr lang="en-US" altLang="en-US" smtClean="0">
                <a:solidFill>
                  <a:srgbClr val="000000"/>
                </a:solidFill>
                <a:latin typeface="Arial" charset="0"/>
                <a:cs typeface="Arial" charset="0"/>
              </a:rPr>
              <a:t>0.09 </a:t>
            </a:r>
          </a:p>
          <a:p>
            <a:pPr eaLnBrk="1" hangingPunct="1"/>
            <a:r>
              <a:rPr lang="en-US" altLang="en-US" smtClean="0">
                <a:solidFill>
                  <a:srgbClr val="000000"/>
                </a:solidFill>
                <a:latin typeface="Arial" charset="0"/>
                <a:cs typeface="Arial" charset="0"/>
              </a:rPr>
              <a:t>Sulfur</a:t>
            </a:r>
            <a:r>
              <a:rPr lang="en-US" altLang="en-US" smtClean="0"/>
              <a:t>          </a:t>
            </a:r>
            <a:r>
              <a:rPr lang="en-US" altLang="en-US" smtClean="0">
                <a:solidFill>
                  <a:srgbClr val="000000"/>
                </a:solidFill>
                <a:latin typeface="Arial" charset="0"/>
                <a:cs typeface="Arial" charset="0"/>
              </a:rPr>
              <a:t>0.002</a:t>
            </a:r>
            <a:r>
              <a:rPr lang="en-US" altLang="en-US" smtClean="0"/>
              <a:t>    </a:t>
            </a:r>
            <a:r>
              <a:rPr lang="en-US" altLang="en-US" smtClean="0">
                <a:solidFill>
                  <a:srgbClr val="000000"/>
                </a:solidFill>
                <a:latin typeface="Arial" charset="0"/>
                <a:cs typeface="Arial" charset="0"/>
              </a:rPr>
              <a:t>0.05 </a:t>
            </a:r>
          </a:p>
          <a:p>
            <a:pPr eaLnBrk="1" hangingPunct="1"/>
            <a:r>
              <a:rPr lang="en-US" altLang="en-US" smtClean="0">
                <a:solidFill>
                  <a:srgbClr val="000000"/>
                </a:solidFill>
                <a:latin typeface="Arial" charset="0"/>
                <a:cs typeface="Arial" charset="0"/>
              </a:rPr>
              <a:t>Iron</a:t>
            </a:r>
            <a:r>
              <a:rPr lang="en-US" altLang="en-US" smtClean="0"/>
              <a:t>             </a:t>
            </a:r>
            <a:r>
              <a:rPr lang="en-US" altLang="en-US" smtClean="0">
                <a:solidFill>
                  <a:srgbClr val="000000"/>
                </a:solidFill>
                <a:latin typeface="Arial" charset="0"/>
                <a:cs typeface="Arial" charset="0"/>
              </a:rPr>
              <a:t>0.003</a:t>
            </a:r>
            <a:r>
              <a:rPr lang="en-US" altLang="en-US" smtClean="0"/>
              <a:t>    </a:t>
            </a:r>
            <a:r>
              <a:rPr lang="en-US" altLang="en-US" smtClean="0">
                <a:solidFill>
                  <a:srgbClr val="000000"/>
                </a:solidFill>
                <a:latin typeface="Arial" charset="0"/>
                <a:cs typeface="Arial" charset="0"/>
              </a:rPr>
              <a:t>0.14</a:t>
            </a:r>
            <a:r>
              <a:rPr lang="en-US" altLang="en-US"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pPr>
            <a:fld id="{394719C2-1D8E-4D3D-8055-38139DBBB924}" type="slidenum">
              <a:rPr lang="en-US" altLang="en-US" smtClean="0">
                <a:solidFill>
                  <a:srgbClr val="FFFFFF"/>
                </a:solidFill>
              </a:rPr>
              <a:pPr eaLnBrk="1" hangingPunct="1">
                <a:spcBef>
                  <a:spcPct val="20000"/>
                </a:spcBef>
              </a:pPr>
              <a:t>15</a:t>
            </a:fld>
            <a:endParaRPr lang="en-US" altLang="en-US" smtClean="0">
              <a:solidFill>
                <a:srgbClr val="FFFFFF"/>
              </a:solidFill>
            </a:endParaRPr>
          </a:p>
        </p:txBody>
      </p:sp>
      <p:sp>
        <p:nvSpPr>
          <p:cNvPr id="78851" name="Rectangle 1026"/>
          <p:cNvSpPr>
            <a:spLocks noGrp="1" noRot="1" noChangeAspect="1" noChangeArrowheads="1" noTextEdit="1"/>
          </p:cNvSpPr>
          <p:nvPr>
            <p:ph type="sldImg"/>
          </p:nvPr>
        </p:nvSpPr>
        <p:spPr>
          <a:ln/>
        </p:spPr>
      </p:sp>
      <p:sp>
        <p:nvSpPr>
          <p:cNvPr id="788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Speed through space 50 Km per second.</a:t>
            </a:r>
          </a:p>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pPr>
            <a:fld id="{1B2283E5-96F6-4AB5-8EE3-A10DF24AEBFB}" type="slidenum">
              <a:rPr lang="en-US" altLang="en-US" smtClean="0">
                <a:solidFill>
                  <a:srgbClr val="FFFFFF"/>
                </a:solidFill>
              </a:rPr>
              <a:pPr eaLnBrk="1" hangingPunct="1">
                <a:spcBef>
                  <a:spcPct val="20000"/>
                </a:spcBef>
              </a:pPr>
              <a:t>19</a:t>
            </a:fld>
            <a:endParaRPr lang="en-US" altLang="en-US" smtClean="0">
              <a:solidFill>
                <a:srgbClr val="FFFFFF"/>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pPr>
            <a:fld id="{7A68157A-9634-4249-B5DB-E706015E09DB}" type="slidenum">
              <a:rPr lang="en-US" altLang="en-US" smtClean="0">
                <a:solidFill>
                  <a:srgbClr val="FFFFFF"/>
                </a:solidFill>
              </a:rPr>
              <a:pPr eaLnBrk="1" hangingPunct="1">
                <a:spcBef>
                  <a:spcPct val="20000"/>
                </a:spcBef>
              </a:pPr>
              <a:t>21</a:t>
            </a:fld>
            <a:endParaRPr lang="en-US" altLang="en-US" smtClean="0">
              <a:solidFill>
                <a:srgbClr val="FFFFFF"/>
              </a:solidFill>
            </a:endParaRPr>
          </a:p>
        </p:txBody>
      </p:sp>
      <p:sp>
        <p:nvSpPr>
          <p:cNvPr id="80899" name="Rectangle 1026"/>
          <p:cNvSpPr>
            <a:spLocks noGrp="1" noRot="1" noChangeAspect="1" noChangeArrowheads="1" noTextEdit="1"/>
          </p:cNvSpPr>
          <p:nvPr>
            <p:ph type="sldImg"/>
          </p:nvPr>
        </p:nvSpPr>
        <p:spPr>
          <a:ln/>
        </p:spPr>
      </p:sp>
      <p:sp>
        <p:nvSpPr>
          <p:cNvPr id="809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Orbital Velocity 66,000 MPH   Escape Velocity 25,000 mph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pPr>
            <a:fld id="{7BB95126-668D-467F-97FE-82140AA04B1D}" type="slidenum">
              <a:rPr lang="en-US" altLang="en-US" smtClean="0">
                <a:solidFill>
                  <a:srgbClr val="FFFFFF"/>
                </a:solidFill>
              </a:rPr>
              <a:pPr eaLnBrk="1" hangingPunct="1">
                <a:spcBef>
                  <a:spcPct val="20000"/>
                </a:spcBef>
              </a:pPr>
              <a:t>36</a:t>
            </a:fld>
            <a:endParaRPr lang="en-US" altLang="en-US" smtClean="0">
              <a:solidFill>
                <a:srgbClr val="FFFFFF"/>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pPr>
            <a:fld id="{9501BE3E-439E-4076-BD5A-14A80C4CB6E5}" type="slidenum">
              <a:rPr lang="en-US" altLang="en-US" smtClean="0">
                <a:solidFill>
                  <a:srgbClr val="FFFFFF"/>
                </a:solidFill>
              </a:rPr>
              <a:pPr eaLnBrk="1" hangingPunct="1">
                <a:spcBef>
                  <a:spcPct val="20000"/>
                </a:spcBef>
              </a:pPr>
              <a:t>38</a:t>
            </a:fld>
            <a:endParaRPr lang="en-US" altLang="en-US" smtClean="0">
              <a:solidFill>
                <a:srgbClr val="FFFFFF"/>
              </a:solidFill>
            </a:endParaRPr>
          </a:p>
        </p:txBody>
      </p:sp>
      <p:sp>
        <p:nvSpPr>
          <p:cNvPr id="82947" name="Rectangle 1026"/>
          <p:cNvSpPr>
            <a:spLocks noGrp="1" noRot="1" noChangeAspect="1" noChangeArrowheads="1" noTextEdit="1"/>
          </p:cNvSpPr>
          <p:nvPr>
            <p:ph type="sldImg"/>
          </p:nvPr>
        </p:nvSpPr>
        <p:spPr>
          <a:ln/>
        </p:spPr>
      </p:sp>
      <p:sp>
        <p:nvSpPr>
          <p:cNvPr id="829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Chevy Malibu in 1992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pPr>
            <a:fld id="{CFE1E071-3146-4A5A-BC80-08D60A4BBD22}" type="slidenum">
              <a:rPr lang="en-US" altLang="en-US" smtClean="0">
                <a:solidFill>
                  <a:srgbClr val="FFFFFF"/>
                </a:solidFill>
              </a:rPr>
              <a:pPr eaLnBrk="1" hangingPunct="1">
                <a:spcBef>
                  <a:spcPct val="20000"/>
                </a:spcBef>
              </a:pPr>
              <a:t>39</a:t>
            </a:fld>
            <a:endParaRPr lang="en-US" altLang="en-US" smtClean="0">
              <a:solidFill>
                <a:srgbClr val="FFFFFF"/>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Michelle Knapp  New York City  October 9, 1992  1980 Chevy Malibu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20000"/>
              </a:spcBef>
            </a:pPr>
            <a:fld id="{9555958E-E03E-40D6-A254-5707080DABC1}" type="slidenum">
              <a:rPr lang="en-US" altLang="en-US" smtClean="0">
                <a:solidFill>
                  <a:srgbClr val="FFFFFF"/>
                </a:solidFill>
              </a:rPr>
              <a:pPr eaLnBrk="1" hangingPunct="1">
                <a:spcBef>
                  <a:spcPct val="20000"/>
                </a:spcBef>
              </a:pPr>
              <a:t>64</a:t>
            </a:fld>
            <a:endParaRPr lang="en-US" altLang="en-US" smtClean="0">
              <a:solidFill>
                <a:srgbClr val="FFFFFF"/>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It would take 93,500 years to get there at current spacecrafts speeds.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F7CF9D-AF73-4B61-B0EE-D9259089CB97}" type="slidenum">
              <a:rPr lang="en-US"/>
              <a:pPr>
                <a:defRPr/>
              </a:pPr>
              <a:t>‹#›</a:t>
            </a:fld>
            <a:endParaRPr lang="en-US"/>
          </a:p>
        </p:txBody>
      </p:sp>
    </p:spTree>
    <p:extLst>
      <p:ext uri="{BB962C8B-B14F-4D97-AF65-F5344CB8AC3E}">
        <p14:creationId xmlns:p14="http://schemas.microsoft.com/office/powerpoint/2010/main" val="1906836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2B45E1-042B-4C95-BD8D-73E230F3DBE7}" type="slidenum">
              <a:rPr lang="en-US"/>
              <a:pPr>
                <a:defRPr/>
              </a:pPr>
              <a:t>‹#›</a:t>
            </a:fld>
            <a:endParaRPr lang="en-US"/>
          </a:p>
        </p:txBody>
      </p:sp>
    </p:spTree>
    <p:extLst>
      <p:ext uri="{BB962C8B-B14F-4D97-AF65-F5344CB8AC3E}">
        <p14:creationId xmlns:p14="http://schemas.microsoft.com/office/powerpoint/2010/main" val="4293547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297CCC-CC6C-4FD5-A7F4-3B3C37003F0F}" type="slidenum">
              <a:rPr lang="en-US"/>
              <a:pPr>
                <a:defRPr/>
              </a:pPr>
              <a:t>‹#›</a:t>
            </a:fld>
            <a:endParaRPr lang="en-US"/>
          </a:p>
        </p:txBody>
      </p:sp>
    </p:spTree>
    <p:extLst>
      <p:ext uri="{BB962C8B-B14F-4D97-AF65-F5344CB8AC3E}">
        <p14:creationId xmlns:p14="http://schemas.microsoft.com/office/powerpoint/2010/main" val="1990116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C16C78-0F25-4E29-8A7D-4B87404779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43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7101DD-F9A8-4DE5-B6BA-CA71D45C0C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475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EE3122-6BD9-4385-8134-721B71D2FD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11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C0E289C-28B5-4559-826D-3BA773E315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95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5184E5E-61D0-4F61-BD51-275B392B3D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80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D29B489-DCD2-43A8-9448-DBBB980D5F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759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B14779C-8D99-40CA-84A3-4470922DF8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7402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699C625-1124-4F45-B9F6-F94A429283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6251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181045-9D5E-4895-8495-92C0C4F8360E}" type="slidenum">
              <a:rPr lang="en-US"/>
              <a:pPr>
                <a:defRPr/>
              </a:pPr>
              <a:t>‹#›</a:t>
            </a:fld>
            <a:endParaRPr lang="en-US"/>
          </a:p>
        </p:txBody>
      </p:sp>
    </p:spTree>
    <p:extLst>
      <p:ext uri="{BB962C8B-B14F-4D97-AF65-F5344CB8AC3E}">
        <p14:creationId xmlns:p14="http://schemas.microsoft.com/office/powerpoint/2010/main" val="69032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FFDD10-C873-42E5-BE36-AC842D2F2F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28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7B9524-2265-4668-B98C-7BE9DB284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004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1348EF-E62F-449E-B118-475548BA44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422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FF6968-3A61-49AC-9711-778EE8111A12}" type="slidenum">
              <a:rPr lang="en-US"/>
              <a:pPr>
                <a:defRPr/>
              </a:pPr>
              <a:t>‹#›</a:t>
            </a:fld>
            <a:endParaRPr lang="en-US"/>
          </a:p>
        </p:txBody>
      </p:sp>
    </p:spTree>
    <p:extLst>
      <p:ext uri="{BB962C8B-B14F-4D97-AF65-F5344CB8AC3E}">
        <p14:creationId xmlns:p14="http://schemas.microsoft.com/office/powerpoint/2010/main" val="2593329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E3BC6-5D6D-4243-8702-D17AC65BF0B7}" type="slidenum">
              <a:rPr lang="en-US"/>
              <a:pPr>
                <a:defRPr/>
              </a:pPr>
              <a:t>‹#›</a:t>
            </a:fld>
            <a:endParaRPr lang="en-US"/>
          </a:p>
        </p:txBody>
      </p:sp>
    </p:spTree>
    <p:extLst>
      <p:ext uri="{BB962C8B-B14F-4D97-AF65-F5344CB8AC3E}">
        <p14:creationId xmlns:p14="http://schemas.microsoft.com/office/powerpoint/2010/main" val="3600835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924930-1E36-4A79-B055-7F9C56EC54B3}" type="slidenum">
              <a:rPr lang="en-US"/>
              <a:pPr>
                <a:defRPr/>
              </a:pPr>
              <a:t>‹#›</a:t>
            </a:fld>
            <a:endParaRPr lang="en-US"/>
          </a:p>
        </p:txBody>
      </p:sp>
    </p:spTree>
    <p:extLst>
      <p:ext uri="{BB962C8B-B14F-4D97-AF65-F5344CB8AC3E}">
        <p14:creationId xmlns:p14="http://schemas.microsoft.com/office/powerpoint/2010/main" val="343859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F2679A-1BB1-4EB1-9972-583C3C66C03C}" type="slidenum">
              <a:rPr lang="en-US"/>
              <a:pPr>
                <a:defRPr/>
              </a:pPr>
              <a:t>‹#›</a:t>
            </a:fld>
            <a:endParaRPr lang="en-US"/>
          </a:p>
        </p:txBody>
      </p:sp>
    </p:spTree>
    <p:extLst>
      <p:ext uri="{BB962C8B-B14F-4D97-AF65-F5344CB8AC3E}">
        <p14:creationId xmlns:p14="http://schemas.microsoft.com/office/powerpoint/2010/main" val="244166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883CE3-74E5-4DC2-A444-D3BBBAE25C9A}" type="slidenum">
              <a:rPr lang="en-US"/>
              <a:pPr>
                <a:defRPr/>
              </a:pPr>
              <a:t>‹#›</a:t>
            </a:fld>
            <a:endParaRPr lang="en-US"/>
          </a:p>
        </p:txBody>
      </p:sp>
    </p:spTree>
    <p:extLst>
      <p:ext uri="{BB962C8B-B14F-4D97-AF65-F5344CB8AC3E}">
        <p14:creationId xmlns:p14="http://schemas.microsoft.com/office/powerpoint/2010/main" val="35142442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4FF69D-4F4C-4924-953C-9B08FC3EAA22}" type="slidenum">
              <a:rPr lang="en-US"/>
              <a:pPr>
                <a:defRPr/>
              </a:pPr>
              <a:t>‹#›</a:t>
            </a:fld>
            <a:endParaRPr lang="en-US"/>
          </a:p>
        </p:txBody>
      </p:sp>
    </p:spTree>
    <p:extLst>
      <p:ext uri="{BB962C8B-B14F-4D97-AF65-F5344CB8AC3E}">
        <p14:creationId xmlns:p14="http://schemas.microsoft.com/office/powerpoint/2010/main" val="347673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F5D51A-508D-4034-A327-4B98D3EDA81F}" type="slidenum">
              <a:rPr lang="en-US"/>
              <a:pPr>
                <a:defRPr/>
              </a:pPr>
              <a:t>‹#›</a:t>
            </a:fld>
            <a:endParaRPr lang="en-US"/>
          </a:p>
        </p:txBody>
      </p:sp>
    </p:spTree>
    <p:extLst>
      <p:ext uri="{BB962C8B-B14F-4D97-AF65-F5344CB8AC3E}">
        <p14:creationId xmlns:p14="http://schemas.microsoft.com/office/powerpoint/2010/main" val="3154028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defRPr>
            </a:lvl1pPr>
          </a:lstStyle>
          <a:p>
            <a:pPr>
              <a:defRPr/>
            </a:pPr>
            <a:fld id="{AB850ECE-2410-470D-98F5-387F63FB51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chemeClr val="tx1"/>
                </a:solidFill>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spcBef>
                <a:spcPct val="0"/>
              </a:spcBef>
            </a:pPr>
            <a:fld id="{8169F25F-FD9E-4D28-8DED-22E5731EB8EE}" type="slidenum">
              <a:rPr lang="en-US" altLang="en-US" smtClean="0">
                <a:solidFill>
                  <a:srgbClr val="000000"/>
                </a:solidFill>
              </a:rPr>
              <a:pPr>
                <a:spcBef>
                  <a:spcPct val="0"/>
                </a:spcBef>
              </a:pPr>
              <a:t>‹#›</a:t>
            </a:fld>
            <a:endParaRPr lang="en-US" altLang="en-US" smtClean="0">
              <a:solidFill>
                <a:srgbClr val="000000"/>
              </a:solidFill>
            </a:endParaRPr>
          </a:p>
        </p:txBody>
      </p:sp>
    </p:spTree>
    <p:extLst>
      <p:ext uri="{BB962C8B-B14F-4D97-AF65-F5344CB8AC3E}">
        <p14:creationId xmlns:p14="http://schemas.microsoft.com/office/powerpoint/2010/main" val="2155925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file:///C:\Powerpoint%20Presentations\Introduction%20to%20Astronomy\VENUSR~1.MPG"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file:///C:\Powerpoint%20Presentations\Introduction%20to%20Astronomy\PEEKSK~1.MPG" TargetMode="Externa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C:\Astronomy\Sun to Large Planet Comparis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ctrTitle"/>
          </p:nvPr>
        </p:nvSpPr>
        <p:spPr>
          <a:xfrm>
            <a:off x="-36653" y="152400"/>
            <a:ext cx="9144000" cy="914400"/>
          </a:xfrm>
        </p:spPr>
        <p:txBody>
          <a:bodyPr/>
          <a:lstStyle/>
          <a:p>
            <a:pPr eaLnBrk="1" hangingPunct="1"/>
            <a:r>
              <a:rPr lang="en-US" altLang="en-US" sz="6000" b="1" dirty="0" smtClean="0">
                <a:solidFill>
                  <a:srgbClr val="FFFF00"/>
                </a:solidFill>
              </a:rPr>
              <a:t>Introduction</a:t>
            </a:r>
            <a:r>
              <a:rPr lang="en-US" altLang="en-US" sz="6000" dirty="0" smtClean="0">
                <a:solidFill>
                  <a:srgbClr val="FFFF00"/>
                </a:solidFill>
              </a:rPr>
              <a:t> to Astronomy</a:t>
            </a:r>
          </a:p>
        </p:txBody>
      </p:sp>
      <p:sp>
        <p:nvSpPr>
          <p:cNvPr id="2052" name="Rectangle 3"/>
          <p:cNvSpPr>
            <a:spLocks noGrp="1" noChangeArrowheads="1"/>
          </p:cNvSpPr>
          <p:nvPr>
            <p:ph type="subTitle" idx="1"/>
          </p:nvPr>
        </p:nvSpPr>
        <p:spPr>
          <a:xfrm>
            <a:off x="0" y="1447800"/>
            <a:ext cx="9144000" cy="990600"/>
          </a:xfrm>
        </p:spPr>
        <p:txBody>
          <a:bodyPr/>
          <a:lstStyle/>
          <a:p>
            <a:pPr eaLnBrk="1" hangingPunct="1"/>
            <a:r>
              <a:rPr lang="en-US" altLang="en-US" sz="4000" b="1" dirty="0" smtClean="0">
                <a:solidFill>
                  <a:srgbClr val="FFFF00"/>
                </a:solidFill>
              </a:rPr>
              <a:t>The Evansville Astronomical Society</a:t>
            </a:r>
          </a:p>
        </p:txBody>
      </p:sp>
      <p:sp>
        <p:nvSpPr>
          <p:cNvPr id="2" name="TextBox 1"/>
          <p:cNvSpPr txBox="1"/>
          <p:nvPr/>
        </p:nvSpPr>
        <p:spPr>
          <a:xfrm>
            <a:off x="0" y="3523113"/>
            <a:ext cx="9144000" cy="923330"/>
          </a:xfrm>
          <a:prstGeom prst="rect">
            <a:avLst/>
          </a:prstGeom>
          <a:noFill/>
        </p:spPr>
        <p:txBody>
          <a:bodyPr wrap="square" rtlCol="0">
            <a:spAutoFit/>
          </a:bodyPr>
          <a:lstStyle/>
          <a:p>
            <a:pPr algn="ctr"/>
            <a:r>
              <a:rPr lang="en-US" sz="5400" b="1" dirty="0" smtClean="0">
                <a:solidFill>
                  <a:srgbClr val="FFFF00"/>
                </a:solidFill>
              </a:rPr>
              <a:t>All Donations Welcome</a:t>
            </a:r>
            <a:endParaRPr lang="en-US" sz="5400" b="1" dirty="0">
              <a:solidFill>
                <a:srgbClr val="FFFF00"/>
              </a:solidFill>
            </a:endParaRPr>
          </a:p>
        </p:txBody>
      </p:sp>
      <p:sp>
        <p:nvSpPr>
          <p:cNvPr id="3" name="TextBox 2"/>
          <p:cNvSpPr txBox="1"/>
          <p:nvPr/>
        </p:nvSpPr>
        <p:spPr>
          <a:xfrm>
            <a:off x="0" y="2514600"/>
            <a:ext cx="9144000" cy="707886"/>
          </a:xfrm>
          <a:prstGeom prst="rect">
            <a:avLst/>
          </a:prstGeom>
          <a:noFill/>
        </p:spPr>
        <p:txBody>
          <a:bodyPr wrap="square" rtlCol="0">
            <a:spAutoFit/>
          </a:bodyPr>
          <a:lstStyle/>
          <a:p>
            <a:pPr algn="ctr"/>
            <a:r>
              <a:rPr lang="en-US" b="1" dirty="0" err="1" smtClean="0">
                <a:solidFill>
                  <a:srgbClr val="FFFF00"/>
                </a:solidFill>
              </a:rPr>
              <a:t>Wahnsiedler</a:t>
            </a:r>
            <a:r>
              <a:rPr lang="en-US" b="1" dirty="0" smtClean="0">
                <a:solidFill>
                  <a:srgbClr val="FFFF00"/>
                </a:solidFill>
              </a:rPr>
              <a:t> Observatory</a:t>
            </a:r>
            <a:endParaRPr lang="en-US" b="1" dirty="0">
              <a:solidFill>
                <a:srgbClr val="FFFF00"/>
              </a:solidFill>
            </a:endParaRPr>
          </a:p>
        </p:txBody>
      </p:sp>
      <p:sp>
        <p:nvSpPr>
          <p:cNvPr id="4" name="TextBox 3"/>
          <p:cNvSpPr txBox="1"/>
          <p:nvPr/>
        </p:nvSpPr>
        <p:spPr>
          <a:xfrm>
            <a:off x="22746" y="1447800"/>
            <a:ext cx="9144000" cy="707886"/>
          </a:xfrm>
          <a:prstGeom prst="rect">
            <a:avLst/>
          </a:prstGeom>
          <a:noFill/>
        </p:spPr>
        <p:txBody>
          <a:bodyPr wrap="square" rtlCol="0">
            <a:spAutoFit/>
          </a:bodyPr>
          <a:lstStyle/>
          <a:p>
            <a:pPr algn="ctr"/>
            <a:r>
              <a:rPr lang="en-US" b="1" dirty="0" smtClean="0">
                <a:solidFill>
                  <a:srgbClr val="FFFF00"/>
                </a:solidFill>
              </a:rPr>
              <a:t>www.EvansvilleAstro.org</a:t>
            </a:r>
            <a:endParaRPr 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Effect transition="in" filter="fade">
                                      <p:cBhvr>
                                        <p:cTn id="7" dur="3000"/>
                                        <p:tgtEl>
                                          <p:spTgt spid="2052">
                                            <p:txEl>
                                              <p:pRg st="0" end="0"/>
                                            </p:txEl>
                                          </p:spTgt>
                                        </p:tgtEl>
                                      </p:cBhvr>
                                    </p:animEffect>
                                    <p:anim calcmode="lin" valueType="num">
                                      <p:cBhvr>
                                        <p:cTn id="8" dur="3000" fill="hold"/>
                                        <p:tgtEl>
                                          <p:spTgt spid="2052">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2052">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3000"/>
                            </p:stCondLst>
                            <p:childTnLst>
                              <p:par>
                                <p:cTn id="11" presetID="16" presetClass="entr" presetSubtype="21" fill="hold" nodeType="afterEffect">
                                  <p:stCondLst>
                                    <p:cond delay="2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2000"/>
                                        <p:tgtEl>
                                          <p:spTgt spid="3">
                                            <p:txEl>
                                              <p:pRg st="0" end="0"/>
                                            </p:txEl>
                                          </p:spTgt>
                                        </p:tgtEl>
                                      </p:cBhvr>
                                    </p:animEffect>
                                  </p:childTnLst>
                                </p:cTn>
                              </p:par>
                            </p:childTnLst>
                          </p:cTn>
                        </p:par>
                        <p:par>
                          <p:cTn id="14" fill="hold">
                            <p:stCondLst>
                              <p:cond delay="7000"/>
                            </p:stCondLst>
                            <p:childTnLst>
                              <p:par>
                                <p:cTn id="15" presetID="53" presetClass="entr" presetSubtype="16" fill="hold" grpId="0" nodeType="afterEffect">
                                  <p:stCondLst>
                                    <p:cond delay="2000"/>
                                  </p:stCondLst>
                                  <p:childTnLst>
                                    <p:set>
                                      <p:cBhvr>
                                        <p:cTn id="16" dur="1" fill="hold">
                                          <p:stCondLst>
                                            <p:cond delay="0"/>
                                          </p:stCondLst>
                                        </p:cTn>
                                        <p:tgtEl>
                                          <p:spTgt spid="2"/>
                                        </p:tgtEl>
                                        <p:attrNameLst>
                                          <p:attrName>style.visibility</p:attrName>
                                        </p:attrNameLst>
                                      </p:cBhvr>
                                      <p:to>
                                        <p:strVal val="visible"/>
                                      </p:to>
                                    </p:set>
                                    <p:anim calcmode="lin" valueType="num">
                                      <p:cBhvr>
                                        <p:cTn id="17" dur="2000" fill="hold"/>
                                        <p:tgtEl>
                                          <p:spTgt spid="2"/>
                                        </p:tgtEl>
                                        <p:attrNameLst>
                                          <p:attrName>ppt_w</p:attrName>
                                        </p:attrNameLst>
                                      </p:cBhvr>
                                      <p:tavLst>
                                        <p:tav tm="0">
                                          <p:val>
                                            <p:fltVal val="0"/>
                                          </p:val>
                                        </p:tav>
                                        <p:tav tm="100000">
                                          <p:val>
                                            <p:strVal val="#ppt_w"/>
                                          </p:val>
                                        </p:tav>
                                      </p:tavLst>
                                    </p:anim>
                                    <p:anim calcmode="lin" valueType="num">
                                      <p:cBhvr>
                                        <p:cTn id="18" dur="2000" fill="hold"/>
                                        <p:tgtEl>
                                          <p:spTgt spid="2"/>
                                        </p:tgtEl>
                                        <p:attrNameLst>
                                          <p:attrName>ppt_h</p:attrName>
                                        </p:attrNameLst>
                                      </p:cBhvr>
                                      <p:tavLst>
                                        <p:tav tm="0">
                                          <p:val>
                                            <p:fltVal val="0"/>
                                          </p:val>
                                        </p:tav>
                                        <p:tav tm="100000">
                                          <p:val>
                                            <p:strVal val="#ppt_h"/>
                                          </p:val>
                                        </p:tav>
                                      </p:tavLst>
                                    </p:anim>
                                    <p:animEffect transition="in" filter="fade">
                                      <p:cBhvr>
                                        <p:cTn id="19" dur="2000"/>
                                        <p:tgtEl>
                                          <p:spTgt spid="2"/>
                                        </p:tgtEl>
                                      </p:cBhvr>
                                    </p:animEffect>
                                  </p:childTnLst>
                                </p:cTn>
                              </p:par>
                            </p:childTnLst>
                          </p:cTn>
                        </p:par>
                        <p:par>
                          <p:cTn id="20" fill="hold">
                            <p:stCondLst>
                              <p:cond delay="11000"/>
                            </p:stCondLst>
                            <p:childTnLst>
                              <p:par>
                                <p:cTn id="21" presetID="2" presetClass="exit" presetSubtype="8" fill="hold" grpId="1" nodeType="afterEffect">
                                  <p:stCondLst>
                                    <p:cond delay="0"/>
                                  </p:stCondLst>
                                  <p:childTnLst>
                                    <p:anim calcmode="lin" valueType="num">
                                      <p:cBhvr additive="base">
                                        <p:cTn id="22" dur="500"/>
                                        <p:tgtEl>
                                          <p:spTgt spid="2052">
                                            <p:txEl>
                                              <p:pRg st="0" end="0"/>
                                            </p:txEl>
                                          </p:spTgt>
                                        </p:tgtEl>
                                        <p:attrNameLst>
                                          <p:attrName>ppt_x</p:attrName>
                                        </p:attrNameLst>
                                      </p:cBhvr>
                                      <p:tavLst>
                                        <p:tav tm="0">
                                          <p:val>
                                            <p:strVal val="ppt_x"/>
                                          </p:val>
                                        </p:tav>
                                        <p:tav tm="100000">
                                          <p:val>
                                            <p:strVal val="0-ppt_w/2"/>
                                          </p:val>
                                        </p:tav>
                                      </p:tavLst>
                                    </p:anim>
                                    <p:anim calcmode="lin" valueType="num">
                                      <p:cBhvr additive="base">
                                        <p:cTn id="23" dur="500"/>
                                        <p:tgtEl>
                                          <p:spTgt spid="2052">
                                            <p:txEl>
                                              <p:pRg st="0" end="0"/>
                                            </p:txEl>
                                          </p:spTgt>
                                        </p:tgtEl>
                                        <p:attrNameLst>
                                          <p:attrName>ppt_y</p:attrName>
                                        </p:attrNameLst>
                                      </p:cBhvr>
                                      <p:tavLst>
                                        <p:tav tm="0">
                                          <p:val>
                                            <p:strVal val="ppt_y"/>
                                          </p:val>
                                        </p:tav>
                                        <p:tav tm="100000">
                                          <p:val>
                                            <p:strVal val="ppt_y"/>
                                          </p:val>
                                        </p:tav>
                                      </p:tavLst>
                                    </p:anim>
                                    <p:set>
                                      <p:cBhvr>
                                        <p:cTn id="24" dur="1" fill="hold">
                                          <p:stCondLst>
                                            <p:cond delay="499"/>
                                          </p:stCondLst>
                                        </p:cTn>
                                        <p:tgtEl>
                                          <p:spTgt spid="2052">
                                            <p:txEl>
                                              <p:pRg st="0" end="0"/>
                                            </p:txEl>
                                          </p:spTgt>
                                        </p:tgtEl>
                                        <p:attrNameLst>
                                          <p:attrName>style.visibility</p:attrName>
                                        </p:attrNameLst>
                                      </p:cBhvr>
                                      <p:to>
                                        <p:strVal val="hidden"/>
                                      </p:to>
                                    </p:set>
                                  </p:childTnLst>
                                </p:cTn>
                              </p:par>
                              <p:par>
                                <p:cTn id="25" presetID="2" presetClass="entr" presetSubtype="2"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p:bldP spid="2052" grpId="1" build="p"/>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body" idx="1"/>
          </p:nvPr>
        </p:nvSpPr>
        <p:spPr>
          <a:xfrm>
            <a:off x="152400" y="5181600"/>
            <a:ext cx="8839200" cy="457200"/>
          </a:xfrm>
        </p:spPr>
        <p:txBody>
          <a:bodyPr/>
          <a:lstStyle/>
          <a:p>
            <a:pPr marL="0" indent="0" eaLnBrk="1" hangingPunct="1">
              <a:buNone/>
            </a:pPr>
            <a:r>
              <a:rPr lang="en-US" altLang="en-US" sz="2800" dirty="0" smtClean="0">
                <a:solidFill>
                  <a:srgbClr val="FFFF00"/>
                </a:solidFill>
              </a:rPr>
              <a:t>Benefits:  Long focal length, good for imaging and compact.</a:t>
            </a:r>
          </a:p>
          <a:p>
            <a:pPr marL="0" indent="0" eaLnBrk="1" hangingPunct="1">
              <a:buNone/>
            </a:pPr>
            <a:endParaRPr lang="en-US" altLang="en-US" sz="2800" dirty="0" smtClean="0">
              <a:solidFill>
                <a:srgbClr val="FFFF00"/>
              </a:solidFill>
            </a:endParaRPr>
          </a:p>
        </p:txBody>
      </p:sp>
      <p:pic>
        <p:nvPicPr>
          <p:cNvPr id="13315" name="Picture 7" descr="schmidtcassegrain detai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061177"/>
            <a:ext cx="7185982" cy="397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1000"/>
            <a:ext cx="8686800" cy="707886"/>
          </a:xfrm>
          <a:prstGeom prst="rect">
            <a:avLst/>
          </a:prstGeom>
          <a:noFill/>
        </p:spPr>
        <p:txBody>
          <a:bodyPr wrap="square" rtlCol="0">
            <a:spAutoFit/>
          </a:bodyPr>
          <a:lstStyle/>
          <a:p>
            <a:pPr algn="ctr"/>
            <a:r>
              <a:rPr lang="en-US" altLang="en-US" dirty="0">
                <a:solidFill>
                  <a:srgbClr val="FFFF00"/>
                </a:solidFill>
                <a:latin typeface="Times New Roman"/>
              </a:rPr>
              <a:t>Schmidt </a:t>
            </a:r>
            <a:r>
              <a:rPr lang="en-US" altLang="en-US" dirty="0" err="1">
                <a:solidFill>
                  <a:srgbClr val="FFFF00"/>
                </a:solidFill>
                <a:latin typeface="Times New Roman"/>
              </a:rPr>
              <a:t>Cassegrains</a:t>
            </a:r>
            <a:endParaRPr lang="en-US" altLang="en-US" dirty="0">
              <a:solidFill>
                <a:srgbClr val="FFFF00"/>
              </a:solidFill>
              <a:latin typeface="Times New Roman"/>
            </a:endParaRPr>
          </a:p>
        </p:txBody>
      </p:sp>
      <p:sp>
        <p:nvSpPr>
          <p:cNvPr id="4" name="TextBox 3"/>
          <p:cNvSpPr txBox="1"/>
          <p:nvPr/>
        </p:nvSpPr>
        <p:spPr>
          <a:xfrm>
            <a:off x="152400" y="5638800"/>
            <a:ext cx="8839200" cy="954107"/>
          </a:xfrm>
          <a:prstGeom prst="rect">
            <a:avLst/>
          </a:prstGeom>
          <a:noFill/>
        </p:spPr>
        <p:txBody>
          <a:bodyPr wrap="square" rtlCol="0">
            <a:spAutoFit/>
          </a:bodyPr>
          <a:lstStyle/>
          <a:p>
            <a:r>
              <a:rPr lang="en-US" altLang="en-US" sz="2800" dirty="0">
                <a:solidFill>
                  <a:srgbClr val="FFFF00"/>
                </a:solidFill>
                <a:latin typeface="Times New Roman"/>
              </a:rPr>
              <a:t>Disadvantages: Very difficult to align, heavy and expensive, lengthy cool down time.</a:t>
            </a:r>
          </a:p>
        </p:txBody>
      </p:sp>
      <p:sp>
        <p:nvSpPr>
          <p:cNvPr id="5" name="TextBox 4"/>
          <p:cNvSpPr txBox="1"/>
          <p:nvPr/>
        </p:nvSpPr>
        <p:spPr>
          <a:xfrm>
            <a:off x="8229600" y="904220"/>
            <a:ext cx="2503891" cy="3978304"/>
          </a:xfrm>
          <a:prstGeom prst="rect">
            <a:avLst/>
          </a:prstGeom>
          <a:noFill/>
        </p:spPr>
        <p:txBody>
          <a:bodyPr vert="wordArtVert" wrap="square" rtlCol="0">
            <a:spAutoFit/>
          </a:bodyPr>
          <a:lstStyle/>
          <a:p>
            <a:pPr algn="ctr"/>
            <a:r>
              <a:rPr lang="en-US" sz="2800" dirty="0" smtClean="0">
                <a:solidFill>
                  <a:srgbClr val="FFFF00"/>
                </a:solidFill>
              </a:rPr>
              <a:t>LIGHT</a:t>
            </a:r>
            <a:endParaRPr lang="en-US" sz="2800" dirty="0">
              <a:solidFill>
                <a:srgbClr val="FFFF00"/>
              </a:solidFill>
            </a:endParaRPr>
          </a:p>
        </p:txBody>
      </p:sp>
    </p:spTree>
    <p:extLst>
      <p:ext uri="{BB962C8B-B14F-4D97-AF65-F5344CB8AC3E}">
        <p14:creationId xmlns:p14="http://schemas.microsoft.com/office/powerpoint/2010/main" val="85421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13314">
                                            <p:txEl>
                                              <p:pRg st="0" end="0"/>
                                            </p:txEl>
                                          </p:spTgt>
                                        </p:tgtEl>
                                        <p:attrNameLst>
                                          <p:attrName>style.visibility</p:attrName>
                                        </p:attrNameLst>
                                      </p:cBhvr>
                                      <p:to>
                                        <p:strVal val="visible"/>
                                      </p:to>
                                    </p:set>
                                    <p:anim calcmode="lin" valueType="num">
                                      <p:cBhvr additive="base">
                                        <p:cTn id="7" dur="500" fill="hold"/>
                                        <p:tgtEl>
                                          <p:spTgt spid="133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2" fill="hold" grpId="0" nodeType="after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9144000" cy="6819900"/>
          </a:xfrm>
          <a:prstGeom prst="rect">
            <a:avLst/>
          </a:prstGeom>
        </p:spPr>
      </p:pic>
      <p:sp>
        <p:nvSpPr>
          <p:cNvPr id="3" name="TextBox 2"/>
          <p:cNvSpPr txBox="1"/>
          <p:nvPr/>
        </p:nvSpPr>
        <p:spPr>
          <a:xfrm>
            <a:off x="0" y="5610442"/>
            <a:ext cx="9144000" cy="707886"/>
          </a:xfrm>
          <a:prstGeom prst="rect">
            <a:avLst/>
          </a:prstGeom>
          <a:noFill/>
        </p:spPr>
        <p:txBody>
          <a:bodyPr wrap="square" rtlCol="0">
            <a:spAutoFit/>
          </a:bodyPr>
          <a:lstStyle/>
          <a:p>
            <a:pPr algn="ctr"/>
            <a:r>
              <a:rPr lang="en-US" b="1" dirty="0" err="1" smtClean="0">
                <a:solidFill>
                  <a:srgbClr val="FFFF00"/>
                </a:solidFill>
              </a:rPr>
              <a:t>Cassagrain</a:t>
            </a:r>
            <a:r>
              <a:rPr lang="en-US" b="1" dirty="0" smtClean="0">
                <a:solidFill>
                  <a:srgbClr val="FFFF00"/>
                </a:solidFill>
              </a:rPr>
              <a:t> Telescope</a:t>
            </a:r>
            <a:endParaRPr lang="en-US" b="1" dirty="0">
              <a:solidFill>
                <a:srgbClr val="FFFF00"/>
              </a:solidFill>
            </a:endParaRPr>
          </a:p>
        </p:txBody>
      </p:sp>
      <p:sp>
        <p:nvSpPr>
          <p:cNvPr id="4" name="Rectangle 3"/>
          <p:cNvSpPr/>
          <p:nvPr/>
        </p:nvSpPr>
        <p:spPr>
          <a:xfrm>
            <a:off x="6043914" y="6341477"/>
            <a:ext cx="3007340" cy="338554"/>
          </a:xfrm>
          <a:prstGeom prst="rect">
            <a:avLst/>
          </a:prstGeom>
        </p:spPr>
        <p:txBody>
          <a:bodyPr wrap="square">
            <a:spAutoFit/>
          </a:bodyPr>
          <a:lstStyle/>
          <a:p>
            <a:pPr lvl="0"/>
            <a:r>
              <a:rPr lang="en-US" sz="1600" b="1" dirty="0">
                <a:solidFill>
                  <a:srgbClr val="FFFF00"/>
                </a:solidFill>
              </a:rPr>
              <a:t>Photo by Dave </a:t>
            </a:r>
            <a:r>
              <a:rPr lang="en-US" sz="1600" b="1" dirty="0" err="1">
                <a:solidFill>
                  <a:srgbClr val="FFFF00"/>
                </a:solidFill>
              </a:rPr>
              <a:t>Kube</a:t>
            </a:r>
            <a:endParaRPr lang="en-US" sz="1600" b="1" dirty="0">
              <a:solidFill>
                <a:srgbClr val="FFFF00"/>
              </a:solidFill>
            </a:endParaRPr>
          </a:p>
        </p:txBody>
      </p:sp>
      <p:sp>
        <p:nvSpPr>
          <p:cNvPr id="5" name="TextBox 4"/>
          <p:cNvSpPr txBox="1"/>
          <p:nvPr/>
        </p:nvSpPr>
        <p:spPr>
          <a:xfrm>
            <a:off x="-3412" y="2068030"/>
            <a:ext cx="2209800" cy="1323439"/>
          </a:xfrm>
          <a:prstGeom prst="rect">
            <a:avLst/>
          </a:prstGeom>
          <a:noFill/>
        </p:spPr>
        <p:txBody>
          <a:bodyPr wrap="square" rtlCol="0">
            <a:spAutoFit/>
          </a:bodyPr>
          <a:lstStyle/>
          <a:p>
            <a:r>
              <a:rPr lang="en-US" sz="1600" b="1" dirty="0" err="1" smtClean="0">
                <a:solidFill>
                  <a:srgbClr val="FFFF00"/>
                </a:solidFill>
              </a:rPr>
              <a:t>Celestron</a:t>
            </a:r>
            <a:r>
              <a:rPr lang="en-US" sz="1600" b="1" dirty="0" smtClean="0">
                <a:solidFill>
                  <a:srgbClr val="FFFF00"/>
                </a:solidFill>
              </a:rPr>
              <a:t> 11” HD </a:t>
            </a:r>
            <a:r>
              <a:rPr lang="en-US" sz="1600" b="1" dirty="0" err="1" smtClean="0">
                <a:solidFill>
                  <a:srgbClr val="FFFF00"/>
                </a:solidFill>
              </a:rPr>
              <a:t>Cassagrain</a:t>
            </a:r>
            <a:r>
              <a:rPr lang="en-US" sz="1600" b="1" dirty="0" smtClean="0">
                <a:solidFill>
                  <a:srgbClr val="FFFF00"/>
                </a:solidFill>
              </a:rPr>
              <a:t> on </a:t>
            </a:r>
            <a:r>
              <a:rPr lang="en-US" sz="1600" b="1" dirty="0" err="1" smtClean="0">
                <a:solidFill>
                  <a:srgbClr val="FFFF00"/>
                </a:solidFill>
              </a:rPr>
              <a:t>Celestron</a:t>
            </a:r>
            <a:r>
              <a:rPr lang="en-US" sz="1600" b="1" dirty="0" smtClean="0">
                <a:solidFill>
                  <a:srgbClr val="FFFF00"/>
                </a:solidFill>
              </a:rPr>
              <a:t> CGEM DX German Equatorial Mount</a:t>
            </a:r>
            <a:endParaRPr lang="en-US" sz="1600" b="1" dirty="0">
              <a:solidFill>
                <a:srgbClr val="FFFF00"/>
              </a:solidFill>
            </a:endParaRPr>
          </a:p>
        </p:txBody>
      </p:sp>
      <p:sp>
        <p:nvSpPr>
          <p:cNvPr id="6" name="TextBox 5"/>
          <p:cNvSpPr txBox="1"/>
          <p:nvPr/>
        </p:nvSpPr>
        <p:spPr>
          <a:xfrm>
            <a:off x="325272" y="740208"/>
            <a:ext cx="1219200" cy="830997"/>
          </a:xfrm>
          <a:prstGeom prst="rect">
            <a:avLst/>
          </a:prstGeom>
          <a:noFill/>
        </p:spPr>
        <p:txBody>
          <a:bodyPr wrap="square" rtlCol="0">
            <a:spAutoFit/>
          </a:bodyPr>
          <a:lstStyle/>
          <a:p>
            <a:r>
              <a:rPr lang="en-US" sz="1600" b="1" dirty="0" err="1" smtClean="0">
                <a:solidFill>
                  <a:srgbClr val="FFFF00"/>
                </a:solidFill>
              </a:rPr>
              <a:t>Dewshield</a:t>
            </a:r>
            <a:r>
              <a:rPr lang="en-US" sz="1600" b="1" dirty="0" smtClean="0">
                <a:solidFill>
                  <a:srgbClr val="FFFF00"/>
                </a:solidFill>
              </a:rPr>
              <a:t> and Dew Heater</a:t>
            </a:r>
            <a:endParaRPr lang="en-US" sz="1600" b="1" dirty="0">
              <a:solidFill>
                <a:srgbClr val="FFFF00"/>
              </a:solidFill>
            </a:endParaRPr>
          </a:p>
        </p:txBody>
      </p:sp>
      <p:sp>
        <p:nvSpPr>
          <p:cNvPr id="7" name="TextBox 6"/>
          <p:cNvSpPr txBox="1"/>
          <p:nvPr/>
        </p:nvSpPr>
        <p:spPr>
          <a:xfrm>
            <a:off x="3352800" y="525634"/>
            <a:ext cx="1828800" cy="830997"/>
          </a:xfrm>
          <a:prstGeom prst="rect">
            <a:avLst/>
          </a:prstGeom>
          <a:noFill/>
        </p:spPr>
        <p:txBody>
          <a:bodyPr wrap="square" rtlCol="0">
            <a:spAutoFit/>
          </a:bodyPr>
          <a:lstStyle/>
          <a:p>
            <a:r>
              <a:rPr lang="en-US" sz="1600" b="1" dirty="0" smtClean="0">
                <a:solidFill>
                  <a:srgbClr val="FFFF00"/>
                </a:solidFill>
              </a:rPr>
              <a:t>Finder Scope, Guide Scope and </a:t>
            </a:r>
            <a:r>
              <a:rPr lang="en-US" sz="1600" b="1" dirty="0" err="1" smtClean="0">
                <a:solidFill>
                  <a:srgbClr val="FFFF00"/>
                </a:solidFill>
              </a:rPr>
              <a:t>Telrad</a:t>
            </a:r>
            <a:r>
              <a:rPr lang="en-US" sz="1600" b="1" dirty="0" smtClean="0">
                <a:solidFill>
                  <a:srgbClr val="FFFF00"/>
                </a:solidFill>
              </a:rPr>
              <a:t> Finder</a:t>
            </a:r>
            <a:endParaRPr lang="en-US" sz="1600" b="1" dirty="0">
              <a:solidFill>
                <a:srgbClr val="FFFF00"/>
              </a:solidFill>
            </a:endParaRPr>
          </a:p>
        </p:txBody>
      </p:sp>
    </p:spTree>
    <p:extLst>
      <p:ext uri="{BB962C8B-B14F-4D97-AF65-F5344CB8AC3E}">
        <p14:creationId xmlns:p14="http://schemas.microsoft.com/office/powerpoint/2010/main" val="3146979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E:\Astronomy Data Sheets\Sun_Ear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idx="4294967295"/>
          </p:nvPr>
        </p:nvSpPr>
        <p:spPr>
          <a:xfrm>
            <a:off x="228600" y="-152400"/>
            <a:ext cx="2438400" cy="838200"/>
          </a:xfrm>
        </p:spPr>
        <p:txBody>
          <a:bodyPr/>
          <a:lstStyle/>
          <a:p>
            <a:pPr eaLnBrk="1" hangingPunct="1"/>
            <a:r>
              <a:rPr lang="en-US" altLang="en-US" smtClean="0">
                <a:solidFill>
                  <a:srgbClr val="FFFF00"/>
                </a:solidFill>
              </a:rPr>
              <a:t>The Sun</a:t>
            </a:r>
          </a:p>
        </p:txBody>
      </p:sp>
      <p:sp>
        <p:nvSpPr>
          <p:cNvPr id="13317" name="Text Box 5"/>
          <p:cNvSpPr txBox="1">
            <a:spLocks noChangeArrowheads="1"/>
          </p:cNvSpPr>
          <p:nvPr/>
        </p:nvSpPr>
        <p:spPr bwMode="auto">
          <a:xfrm>
            <a:off x="0" y="762000"/>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smtClean="0">
                <a:solidFill>
                  <a:srgbClr val="FFFF00"/>
                </a:solidFill>
              </a:rPr>
              <a:t>Makes </a:t>
            </a:r>
            <a:r>
              <a:rPr lang="en-US" altLang="en-US" sz="2400" dirty="0">
                <a:solidFill>
                  <a:srgbClr val="FFFF00"/>
                </a:solidFill>
              </a:rPr>
              <a:t>up 99.86% of all the mass in our solar system.</a:t>
            </a:r>
          </a:p>
        </p:txBody>
      </p:sp>
      <p:sp>
        <p:nvSpPr>
          <p:cNvPr id="13318" name="Text Box 6"/>
          <p:cNvSpPr txBox="1">
            <a:spLocks noChangeArrowheads="1"/>
          </p:cNvSpPr>
          <p:nvPr/>
        </p:nvSpPr>
        <p:spPr bwMode="auto">
          <a:xfrm>
            <a:off x="0" y="1981200"/>
            <a:ext cx="3657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The sun is 864,000 miles in diameter.  If you could drive a car on the surface at 55 mph, it would take 5.6 years to circle it one time.</a:t>
            </a:r>
          </a:p>
        </p:txBody>
      </p:sp>
      <p:sp>
        <p:nvSpPr>
          <p:cNvPr id="13319" name="Text Box 7"/>
          <p:cNvSpPr txBox="1">
            <a:spLocks noChangeArrowheads="1"/>
          </p:cNvSpPr>
          <p:nvPr/>
        </p:nvSpPr>
        <p:spPr bwMode="auto">
          <a:xfrm>
            <a:off x="0" y="4267200"/>
            <a:ext cx="3733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The sun is made up of 92.1% Hydrogen, 7.8% helium, and .1% everything else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3317"/>
                                        </p:tgtEl>
                                        <p:attrNameLst>
                                          <p:attrName>style.visibility</p:attrName>
                                        </p:attrNameLst>
                                      </p:cBhvr>
                                      <p:to>
                                        <p:strVal val="visible"/>
                                      </p:to>
                                    </p:set>
                                  </p:childTnLst>
                                </p:cTn>
                              </p:par>
                            </p:childTnLst>
                          </p:cTn>
                        </p:par>
                        <p:par>
                          <p:cTn id="7" fill="hold" nodeType="afterGroup">
                            <p:stCondLst>
                              <p:cond delay="1000"/>
                            </p:stCondLst>
                            <p:childTnLst>
                              <p:par>
                                <p:cTn id="8" presetID="15" presetClass="entr" presetSubtype="0" fill="hold" grpId="0" nodeType="afterEffect">
                                  <p:stCondLst>
                                    <p:cond delay="2500"/>
                                  </p:stCondLst>
                                  <p:childTnLst>
                                    <p:set>
                                      <p:cBhvr>
                                        <p:cTn id="9" dur="1" fill="hold">
                                          <p:stCondLst>
                                            <p:cond delay="0"/>
                                          </p:stCondLst>
                                        </p:cTn>
                                        <p:tgtEl>
                                          <p:spTgt spid="13319"/>
                                        </p:tgtEl>
                                        <p:attrNameLst>
                                          <p:attrName>style.visibility</p:attrName>
                                        </p:attrNameLst>
                                      </p:cBhvr>
                                      <p:to>
                                        <p:strVal val="visible"/>
                                      </p:to>
                                    </p:set>
                                    <p:anim calcmode="lin" valueType="num">
                                      <p:cBhvr>
                                        <p:cTn id="10" dur="2000" fill="hold"/>
                                        <p:tgtEl>
                                          <p:spTgt spid="13319"/>
                                        </p:tgtEl>
                                        <p:attrNameLst>
                                          <p:attrName>ppt_w</p:attrName>
                                        </p:attrNameLst>
                                      </p:cBhvr>
                                      <p:tavLst>
                                        <p:tav tm="0">
                                          <p:val>
                                            <p:fltVal val="0"/>
                                          </p:val>
                                        </p:tav>
                                        <p:tav tm="100000">
                                          <p:val>
                                            <p:strVal val="#ppt_w"/>
                                          </p:val>
                                        </p:tav>
                                      </p:tavLst>
                                    </p:anim>
                                    <p:anim calcmode="lin" valueType="num">
                                      <p:cBhvr>
                                        <p:cTn id="11" dur="2000" fill="hold"/>
                                        <p:tgtEl>
                                          <p:spTgt spid="13319"/>
                                        </p:tgtEl>
                                        <p:attrNameLst>
                                          <p:attrName>ppt_h</p:attrName>
                                        </p:attrNameLst>
                                      </p:cBhvr>
                                      <p:tavLst>
                                        <p:tav tm="0">
                                          <p:val>
                                            <p:fltVal val="0"/>
                                          </p:val>
                                        </p:tav>
                                        <p:tav tm="100000">
                                          <p:val>
                                            <p:strVal val="#ppt_h"/>
                                          </p:val>
                                        </p:tav>
                                      </p:tavLst>
                                    </p:anim>
                                    <p:anim calcmode="lin" valueType="num">
                                      <p:cBhvr>
                                        <p:cTn id="12" dur="2000" fill="hold"/>
                                        <p:tgtEl>
                                          <p:spTgt spid="13319"/>
                                        </p:tgtEl>
                                        <p:attrNameLst>
                                          <p:attrName>ppt_x</p:attrName>
                                        </p:attrNameLst>
                                      </p:cBhvr>
                                      <p:tavLst>
                                        <p:tav tm="0" fmla="#ppt_x+(cos(-2*pi*(1-$))*-#ppt_x-sin(-2*pi*(1-$))*(1-#ppt_y))*(1-$)">
                                          <p:val>
                                            <p:fltVal val="0"/>
                                          </p:val>
                                        </p:tav>
                                        <p:tav tm="100000">
                                          <p:val>
                                            <p:fltVal val="1"/>
                                          </p:val>
                                        </p:tav>
                                      </p:tavLst>
                                    </p:anim>
                                    <p:anim calcmode="lin" valueType="num">
                                      <p:cBhvr>
                                        <p:cTn id="13" dur="2000" fill="hold"/>
                                        <p:tgtEl>
                                          <p:spTgt spid="13319"/>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5500"/>
                            </p:stCondLst>
                            <p:childTnLst>
                              <p:par>
                                <p:cTn id="15" presetID="3" presetClass="entr" presetSubtype="10" fill="hold" grpId="0" nodeType="afterEffect">
                                  <p:stCondLst>
                                    <p:cond delay="2500"/>
                                  </p:stCondLst>
                                  <p:childTnLst>
                                    <p:set>
                                      <p:cBhvr>
                                        <p:cTn id="16" dur="1" fill="hold">
                                          <p:stCondLst>
                                            <p:cond delay="0"/>
                                          </p:stCondLst>
                                        </p:cTn>
                                        <p:tgtEl>
                                          <p:spTgt spid="13318"/>
                                        </p:tgtEl>
                                        <p:attrNameLst>
                                          <p:attrName>style.visibility</p:attrName>
                                        </p:attrNameLst>
                                      </p:cBhvr>
                                      <p:to>
                                        <p:strVal val="visible"/>
                                      </p:to>
                                    </p:set>
                                    <p:animEffect transition="in" filter="blinds(horizontal)">
                                      <p:cBhvr>
                                        <p:cTn id="17" dur="125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3318" grpId="0" autoUpdateAnimBg="0"/>
      <p:bldP spid="1331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8" name="Picture 1036" descr="E:\Astronomy Data Sheets\aur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352800"/>
            <a:ext cx="48006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1026"/>
          <p:cNvSpPr>
            <a:spLocks noGrp="1" noChangeArrowheads="1"/>
          </p:cNvSpPr>
          <p:nvPr>
            <p:ph type="title" idx="4294967295"/>
          </p:nvPr>
        </p:nvSpPr>
        <p:spPr>
          <a:xfrm>
            <a:off x="152400" y="0"/>
            <a:ext cx="2514600" cy="762000"/>
          </a:xfrm>
        </p:spPr>
        <p:txBody>
          <a:bodyPr/>
          <a:lstStyle/>
          <a:p>
            <a:pPr eaLnBrk="1" hangingPunct="1"/>
            <a:r>
              <a:rPr lang="en-US" altLang="en-US" smtClean="0">
                <a:solidFill>
                  <a:srgbClr val="FFFF00"/>
                </a:solidFill>
              </a:rPr>
              <a:t>The Sun</a:t>
            </a:r>
          </a:p>
        </p:txBody>
      </p:sp>
      <p:sp>
        <p:nvSpPr>
          <p:cNvPr id="14340" name="Text Box 1028"/>
          <p:cNvSpPr txBox="1">
            <a:spLocks noChangeArrowheads="1"/>
          </p:cNvSpPr>
          <p:nvPr/>
        </p:nvSpPr>
        <p:spPr bwMode="auto">
          <a:xfrm>
            <a:off x="228600" y="990600"/>
            <a:ext cx="403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smtClean="0">
                <a:solidFill>
                  <a:srgbClr val="FFFF00"/>
                </a:solidFill>
              </a:rPr>
              <a:t>Has </a:t>
            </a:r>
            <a:r>
              <a:rPr lang="en-US" altLang="en-US" sz="2400" dirty="0">
                <a:solidFill>
                  <a:srgbClr val="FFFF00"/>
                </a:solidFill>
              </a:rPr>
              <a:t>a core temperature of 28 million degrees and a surface temperature of 10,000 degrees.</a:t>
            </a:r>
          </a:p>
        </p:txBody>
      </p:sp>
      <p:sp>
        <p:nvSpPr>
          <p:cNvPr id="7174" name="Text Box 1032"/>
          <p:cNvSpPr txBox="1">
            <a:spLocks noChangeArrowheads="1"/>
          </p:cNvSpPr>
          <p:nvPr/>
        </p:nvSpPr>
        <p:spPr bwMode="auto">
          <a:xfrm>
            <a:off x="6826821" y="586740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b="1" dirty="0" smtClean="0">
                <a:solidFill>
                  <a:srgbClr val="FFFF00"/>
                </a:solidFill>
              </a:rPr>
              <a:t>Photo </a:t>
            </a:r>
            <a:r>
              <a:rPr lang="en-US" altLang="en-US" sz="1600" b="1" dirty="0">
                <a:solidFill>
                  <a:srgbClr val="FFFF00"/>
                </a:solidFill>
              </a:rPr>
              <a:t>by Scott Conner</a:t>
            </a:r>
          </a:p>
        </p:txBody>
      </p:sp>
      <p:sp>
        <p:nvSpPr>
          <p:cNvPr id="14345" name="Text Box 1033"/>
          <p:cNvSpPr txBox="1">
            <a:spLocks noChangeArrowheads="1"/>
          </p:cNvSpPr>
          <p:nvPr/>
        </p:nvSpPr>
        <p:spPr bwMode="auto">
          <a:xfrm>
            <a:off x="152400" y="2667000"/>
            <a:ext cx="3733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It has dark spots called Sunspots.  These are cooler areas of the sun caused by magnetic fields.</a:t>
            </a:r>
          </a:p>
        </p:txBody>
      </p:sp>
      <p:sp>
        <p:nvSpPr>
          <p:cNvPr id="14346" name="Text Box 1034"/>
          <p:cNvSpPr txBox="1">
            <a:spLocks noChangeArrowheads="1"/>
          </p:cNvSpPr>
          <p:nvPr/>
        </p:nvSpPr>
        <p:spPr bwMode="auto">
          <a:xfrm>
            <a:off x="228600" y="4648200"/>
            <a:ext cx="4724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Magnetic fields and sunspots sometimes cause Solar flares which can lead to Auroras which are also known as the Northern or Southern Lights.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1" y="-24024"/>
            <a:ext cx="4780344" cy="3739292"/>
          </a:xfrm>
          <a:prstGeom prst="rect">
            <a:avLst/>
          </a:prstGeom>
        </p:spPr>
      </p:pic>
      <p:sp>
        <p:nvSpPr>
          <p:cNvPr id="3" name="TextBox 2"/>
          <p:cNvSpPr txBox="1"/>
          <p:nvPr/>
        </p:nvSpPr>
        <p:spPr>
          <a:xfrm>
            <a:off x="6743700" y="78609"/>
            <a:ext cx="2286000" cy="338554"/>
          </a:xfrm>
          <a:prstGeom prst="rect">
            <a:avLst/>
          </a:prstGeom>
          <a:noFill/>
        </p:spPr>
        <p:txBody>
          <a:bodyPr wrap="square" rtlCol="0">
            <a:spAutoFit/>
          </a:bodyPr>
          <a:lstStyle/>
          <a:p>
            <a:r>
              <a:rPr lang="en-US" sz="1600" dirty="0" smtClean="0"/>
              <a:t>Photo by Dave </a:t>
            </a:r>
            <a:r>
              <a:rPr lang="en-US" sz="1600" dirty="0" err="1" smtClean="0"/>
              <a:t>Kube</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2000"/>
                                  </p:stCondLst>
                                  <p:childTnLst>
                                    <p:set>
                                      <p:cBhvr>
                                        <p:cTn id="6" dur="1" fill="hold">
                                          <p:stCondLst>
                                            <p:cond delay="0"/>
                                          </p:stCondLst>
                                        </p:cTn>
                                        <p:tgtEl>
                                          <p:spTgt spid="14340"/>
                                        </p:tgtEl>
                                        <p:attrNameLst>
                                          <p:attrName>style.visibility</p:attrName>
                                        </p:attrNameLst>
                                      </p:cBhvr>
                                      <p:to>
                                        <p:strVal val="visible"/>
                                      </p:to>
                                    </p:set>
                                    <p:animEffect transition="in" filter="checkerboard(across)">
                                      <p:cBhvr>
                                        <p:cTn id="7" dur="500"/>
                                        <p:tgtEl>
                                          <p:spTgt spid="14340"/>
                                        </p:tgtEl>
                                      </p:cBhvr>
                                    </p:animEffect>
                                  </p:childTnLst>
                                </p:cTn>
                              </p:par>
                            </p:childTnLst>
                          </p:cTn>
                        </p:par>
                        <p:par>
                          <p:cTn id="8" fill="hold" nodeType="afterGroup">
                            <p:stCondLst>
                              <p:cond delay="2500"/>
                            </p:stCondLst>
                            <p:childTnLst>
                              <p:par>
                                <p:cTn id="9" presetID="4" presetClass="entr" presetSubtype="16" fill="hold" grpId="0" nodeType="afterEffect">
                                  <p:stCondLst>
                                    <p:cond delay="3000"/>
                                  </p:stCondLst>
                                  <p:childTnLst>
                                    <p:set>
                                      <p:cBhvr>
                                        <p:cTn id="10" dur="1" fill="hold">
                                          <p:stCondLst>
                                            <p:cond delay="0"/>
                                          </p:stCondLst>
                                        </p:cTn>
                                        <p:tgtEl>
                                          <p:spTgt spid="14345"/>
                                        </p:tgtEl>
                                        <p:attrNameLst>
                                          <p:attrName>style.visibility</p:attrName>
                                        </p:attrNameLst>
                                      </p:cBhvr>
                                      <p:to>
                                        <p:strVal val="visible"/>
                                      </p:to>
                                    </p:set>
                                    <p:animEffect transition="in" filter="box(in)">
                                      <p:cBhvr>
                                        <p:cTn id="11" dur="500"/>
                                        <p:tgtEl>
                                          <p:spTgt spid="14345"/>
                                        </p:tgtEl>
                                      </p:cBhvr>
                                    </p:animEffect>
                                  </p:childTnLst>
                                </p:cTn>
                              </p:par>
                            </p:childTnLst>
                          </p:cTn>
                        </p:par>
                        <p:par>
                          <p:cTn id="12" fill="hold" nodeType="afterGroup">
                            <p:stCondLst>
                              <p:cond delay="6000"/>
                            </p:stCondLst>
                            <p:childTnLst>
                              <p:par>
                                <p:cTn id="13" presetID="2" presetClass="entr" presetSubtype="4" fill="hold" grpId="0" nodeType="afterEffect">
                                  <p:stCondLst>
                                    <p:cond delay="3000"/>
                                  </p:stCondLst>
                                  <p:childTnLst>
                                    <p:set>
                                      <p:cBhvr>
                                        <p:cTn id="14" dur="1" fill="hold">
                                          <p:stCondLst>
                                            <p:cond delay="0"/>
                                          </p:stCondLst>
                                        </p:cTn>
                                        <p:tgtEl>
                                          <p:spTgt spid="14346"/>
                                        </p:tgtEl>
                                        <p:attrNameLst>
                                          <p:attrName>style.visibility</p:attrName>
                                        </p:attrNameLst>
                                      </p:cBhvr>
                                      <p:to>
                                        <p:strVal val="visible"/>
                                      </p:to>
                                    </p:set>
                                    <p:anim calcmode="lin" valueType="num">
                                      <p:cBhvr additive="base">
                                        <p:cTn id="15" dur="500" fill="hold"/>
                                        <p:tgtEl>
                                          <p:spTgt spid="14346"/>
                                        </p:tgtEl>
                                        <p:attrNameLst>
                                          <p:attrName>ppt_x</p:attrName>
                                        </p:attrNameLst>
                                      </p:cBhvr>
                                      <p:tavLst>
                                        <p:tav tm="0">
                                          <p:val>
                                            <p:strVal val="#ppt_x"/>
                                          </p:val>
                                        </p:tav>
                                        <p:tav tm="100000">
                                          <p:val>
                                            <p:strVal val="#ppt_x"/>
                                          </p:val>
                                        </p:tav>
                                      </p:tavLst>
                                    </p:anim>
                                    <p:anim calcmode="lin" valueType="num">
                                      <p:cBhvr additive="base">
                                        <p:cTn id="16" dur="500" fill="hold"/>
                                        <p:tgtEl>
                                          <p:spTgt spid="14346"/>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9500"/>
                            </p:stCondLst>
                            <p:childTnLst>
                              <p:par>
                                <p:cTn id="18" presetID="1" presetClass="entr" presetSubtype="0" fill="hold" nodeType="afterEffect">
                                  <p:stCondLst>
                                    <p:cond delay="0"/>
                                  </p:stCondLst>
                                  <p:childTnLst>
                                    <p:set>
                                      <p:cBhvr>
                                        <p:cTn id="19" dur="1" fill="hold">
                                          <p:stCondLst>
                                            <p:cond delay="499"/>
                                          </p:stCondLst>
                                        </p:cTn>
                                        <p:tgtEl>
                                          <p:spTgt spid="1434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utoUpdateAnimBg="0"/>
      <p:bldP spid="7174" grpId="0"/>
      <p:bldP spid="14345" grpId="0" autoUpdateAnimBg="0"/>
      <p:bldP spid="1434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52" y="0"/>
            <a:ext cx="8532495" cy="6858000"/>
          </a:xfrm>
          <a:prstGeom prst="rect">
            <a:avLst/>
          </a:prstGeom>
        </p:spPr>
      </p:pic>
      <p:sp>
        <p:nvSpPr>
          <p:cNvPr id="3074" name="Rectangle 2"/>
          <p:cNvSpPr>
            <a:spLocks noGrp="1" noChangeArrowheads="1"/>
          </p:cNvSpPr>
          <p:nvPr>
            <p:ph type="ctrTitle"/>
          </p:nvPr>
        </p:nvSpPr>
        <p:spPr>
          <a:xfrm>
            <a:off x="0" y="228600"/>
            <a:ext cx="9144000" cy="1143000"/>
          </a:xfrm>
        </p:spPr>
        <p:txBody>
          <a:bodyPr/>
          <a:lstStyle/>
          <a:p>
            <a:pPr eaLnBrk="1" hangingPunct="1"/>
            <a:r>
              <a:rPr lang="en-US" altLang="en-US" dirty="0" smtClean="0">
                <a:solidFill>
                  <a:schemeClr val="bg1"/>
                </a:solidFill>
              </a:rPr>
              <a:t>How can you remember the planets in order?  </a:t>
            </a:r>
            <a:endParaRPr lang="en-US" altLang="en-US" sz="3200" dirty="0" smtClean="0">
              <a:solidFill>
                <a:schemeClr val="bg1"/>
              </a:solidFill>
            </a:endParaRPr>
          </a:p>
        </p:txBody>
      </p:sp>
      <p:sp>
        <p:nvSpPr>
          <p:cNvPr id="3075" name="Rectangle 3"/>
          <p:cNvSpPr>
            <a:spLocks noGrp="1" noChangeArrowheads="1"/>
          </p:cNvSpPr>
          <p:nvPr>
            <p:ph type="subTitle" idx="1"/>
          </p:nvPr>
        </p:nvSpPr>
        <p:spPr>
          <a:xfrm>
            <a:off x="-1" y="765129"/>
            <a:ext cx="9144000" cy="685800"/>
          </a:xfrm>
        </p:spPr>
        <p:txBody>
          <a:bodyPr/>
          <a:lstStyle/>
          <a:p>
            <a:pPr eaLnBrk="1" hangingPunct="1"/>
            <a:r>
              <a:rPr lang="en-US" altLang="en-US" dirty="0" smtClean="0">
                <a:solidFill>
                  <a:srgbClr val="FFFF00"/>
                </a:solidFill>
              </a:rPr>
              <a:t>M</a:t>
            </a:r>
            <a:r>
              <a:rPr lang="en-US" altLang="en-US" dirty="0" smtClean="0">
                <a:solidFill>
                  <a:schemeClr val="bg1"/>
                </a:solidFill>
              </a:rPr>
              <a:t>y</a:t>
            </a:r>
            <a:r>
              <a:rPr lang="en-US" altLang="en-US" dirty="0" smtClean="0"/>
              <a:t> </a:t>
            </a:r>
            <a:r>
              <a:rPr lang="en-US" altLang="en-US" dirty="0" smtClean="0">
                <a:solidFill>
                  <a:srgbClr val="FFFF00"/>
                </a:solidFill>
              </a:rPr>
              <a:t>V</a:t>
            </a:r>
            <a:r>
              <a:rPr lang="en-US" altLang="en-US" dirty="0" smtClean="0">
                <a:solidFill>
                  <a:schemeClr val="bg1"/>
                </a:solidFill>
              </a:rPr>
              <a:t>ery</a:t>
            </a:r>
            <a:r>
              <a:rPr lang="en-US" altLang="en-US" dirty="0" smtClean="0"/>
              <a:t> </a:t>
            </a:r>
            <a:r>
              <a:rPr lang="en-US" altLang="en-US" dirty="0" smtClean="0">
                <a:solidFill>
                  <a:srgbClr val="FFFF00"/>
                </a:solidFill>
              </a:rPr>
              <a:t>E</a:t>
            </a:r>
            <a:r>
              <a:rPr lang="en-US" altLang="en-US" dirty="0" smtClean="0">
                <a:solidFill>
                  <a:schemeClr val="bg1"/>
                </a:solidFill>
              </a:rPr>
              <a:t>ager</a:t>
            </a:r>
            <a:r>
              <a:rPr lang="en-US" altLang="en-US" dirty="0" smtClean="0"/>
              <a:t> </a:t>
            </a:r>
            <a:r>
              <a:rPr lang="en-US" altLang="en-US" dirty="0" smtClean="0">
                <a:solidFill>
                  <a:srgbClr val="FFFF00"/>
                </a:solidFill>
              </a:rPr>
              <a:t>M</a:t>
            </a:r>
            <a:r>
              <a:rPr lang="en-US" altLang="en-US" dirty="0" smtClean="0">
                <a:solidFill>
                  <a:schemeClr val="bg1"/>
                </a:solidFill>
              </a:rPr>
              <a:t>om</a:t>
            </a:r>
            <a:r>
              <a:rPr lang="en-US" altLang="en-US" dirty="0" smtClean="0"/>
              <a:t> </a:t>
            </a:r>
            <a:r>
              <a:rPr lang="en-US" altLang="en-US" dirty="0" smtClean="0">
                <a:solidFill>
                  <a:srgbClr val="FFFF00"/>
                </a:solidFill>
              </a:rPr>
              <a:t>J</a:t>
            </a:r>
            <a:r>
              <a:rPr lang="en-US" altLang="en-US" dirty="0" smtClean="0">
                <a:solidFill>
                  <a:schemeClr val="bg1"/>
                </a:solidFill>
              </a:rPr>
              <a:t>ust</a:t>
            </a:r>
            <a:r>
              <a:rPr lang="en-US" altLang="en-US" dirty="0" smtClean="0"/>
              <a:t> </a:t>
            </a:r>
            <a:r>
              <a:rPr lang="en-US" altLang="en-US" dirty="0" smtClean="0">
                <a:solidFill>
                  <a:srgbClr val="FFFF00"/>
                </a:solidFill>
              </a:rPr>
              <a:t>S</a:t>
            </a:r>
            <a:r>
              <a:rPr lang="en-US" altLang="en-US" dirty="0" smtClean="0">
                <a:solidFill>
                  <a:schemeClr val="bg1"/>
                </a:solidFill>
              </a:rPr>
              <a:t>erved</a:t>
            </a:r>
            <a:r>
              <a:rPr lang="en-US" altLang="en-US" dirty="0" smtClean="0"/>
              <a:t> </a:t>
            </a:r>
            <a:r>
              <a:rPr lang="en-US" altLang="en-US" dirty="0" smtClean="0">
                <a:solidFill>
                  <a:srgbClr val="FFFF00"/>
                </a:solidFill>
              </a:rPr>
              <a:t>U</a:t>
            </a:r>
            <a:r>
              <a:rPr lang="en-US" altLang="en-US" dirty="0" smtClean="0">
                <a:solidFill>
                  <a:schemeClr val="bg1"/>
                </a:solidFill>
              </a:rPr>
              <a:t>s</a:t>
            </a:r>
            <a:r>
              <a:rPr lang="en-US" altLang="en-US" dirty="0" smtClean="0"/>
              <a:t> </a:t>
            </a:r>
            <a:r>
              <a:rPr lang="en-US" altLang="en-US" dirty="0" smtClean="0">
                <a:solidFill>
                  <a:srgbClr val="FFFF00"/>
                </a:solidFill>
              </a:rPr>
              <a:t>N</a:t>
            </a:r>
            <a:r>
              <a:rPr lang="en-US" altLang="en-US" dirty="0" smtClean="0">
                <a:solidFill>
                  <a:schemeClr val="bg1"/>
                </a:solidFill>
              </a:rPr>
              <a:t>ine</a:t>
            </a:r>
            <a:r>
              <a:rPr lang="en-US" altLang="en-US" dirty="0" smtClean="0"/>
              <a:t> </a:t>
            </a:r>
            <a:r>
              <a:rPr lang="en-US" altLang="en-US" dirty="0" smtClean="0">
                <a:solidFill>
                  <a:srgbClr val="FFFF00"/>
                </a:solidFill>
              </a:rPr>
              <a:t>P</a:t>
            </a:r>
            <a:r>
              <a:rPr lang="en-US" altLang="en-US" dirty="0" smtClean="0">
                <a:solidFill>
                  <a:schemeClr val="bg1"/>
                </a:solidFill>
              </a:rPr>
              <a:t>izzas</a:t>
            </a:r>
          </a:p>
        </p:txBody>
      </p:sp>
      <p:sp>
        <p:nvSpPr>
          <p:cNvPr id="3076" name="Text Box 4"/>
          <p:cNvSpPr txBox="1">
            <a:spLocks noChangeArrowheads="1"/>
          </p:cNvSpPr>
          <p:nvPr/>
        </p:nvSpPr>
        <p:spPr bwMode="auto">
          <a:xfrm>
            <a:off x="0" y="168274"/>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dirty="0">
                <a:solidFill>
                  <a:srgbClr val="FFFF00"/>
                </a:solidFill>
              </a:rPr>
              <a:t>M</a:t>
            </a:r>
            <a:r>
              <a:rPr lang="en-US" altLang="en-US" dirty="0">
                <a:solidFill>
                  <a:schemeClr val="bg1"/>
                </a:solidFill>
              </a:rPr>
              <a:t>ost</a:t>
            </a:r>
            <a:r>
              <a:rPr lang="en-US" altLang="en-US" dirty="0"/>
              <a:t> </a:t>
            </a:r>
            <a:r>
              <a:rPr lang="en-US" altLang="en-US" dirty="0">
                <a:solidFill>
                  <a:srgbClr val="FFFF00"/>
                </a:solidFill>
              </a:rPr>
              <a:t>V</a:t>
            </a:r>
            <a:r>
              <a:rPr lang="en-US" altLang="en-US" dirty="0">
                <a:solidFill>
                  <a:schemeClr val="bg1"/>
                </a:solidFill>
              </a:rPr>
              <a:t>ery</a:t>
            </a:r>
            <a:r>
              <a:rPr lang="en-US" altLang="en-US" dirty="0"/>
              <a:t> </a:t>
            </a:r>
            <a:r>
              <a:rPr lang="en-US" altLang="en-US" dirty="0">
                <a:solidFill>
                  <a:srgbClr val="FFFF00"/>
                </a:solidFill>
              </a:rPr>
              <a:t>E</a:t>
            </a:r>
            <a:r>
              <a:rPr lang="en-US" altLang="en-US" dirty="0">
                <a:solidFill>
                  <a:schemeClr val="bg1"/>
                </a:solidFill>
              </a:rPr>
              <a:t>arly</a:t>
            </a:r>
            <a:r>
              <a:rPr lang="en-US" altLang="en-US" dirty="0"/>
              <a:t> </a:t>
            </a:r>
            <a:r>
              <a:rPr lang="en-US" altLang="en-US" dirty="0">
                <a:solidFill>
                  <a:srgbClr val="FFFF00"/>
                </a:solidFill>
              </a:rPr>
              <a:t>M</a:t>
            </a:r>
            <a:r>
              <a:rPr lang="en-US" altLang="en-US" dirty="0">
                <a:solidFill>
                  <a:schemeClr val="bg1"/>
                </a:solidFill>
              </a:rPr>
              <a:t>aps</a:t>
            </a:r>
            <a:r>
              <a:rPr lang="en-US" altLang="en-US" dirty="0"/>
              <a:t> </a:t>
            </a:r>
            <a:r>
              <a:rPr lang="en-US" altLang="en-US" dirty="0">
                <a:solidFill>
                  <a:srgbClr val="FFFF00"/>
                </a:solidFill>
              </a:rPr>
              <a:t>J</a:t>
            </a:r>
            <a:r>
              <a:rPr lang="en-US" altLang="en-US" dirty="0">
                <a:solidFill>
                  <a:schemeClr val="bg1"/>
                </a:solidFill>
              </a:rPr>
              <a:t>ust</a:t>
            </a:r>
            <a:r>
              <a:rPr lang="en-US" altLang="en-US" dirty="0"/>
              <a:t> </a:t>
            </a:r>
            <a:r>
              <a:rPr lang="en-US" altLang="en-US" dirty="0">
                <a:solidFill>
                  <a:srgbClr val="FFFF00"/>
                </a:solidFill>
              </a:rPr>
              <a:t>S</a:t>
            </a:r>
            <a:r>
              <a:rPr lang="en-US" altLang="en-US" dirty="0">
                <a:solidFill>
                  <a:schemeClr val="bg1"/>
                </a:solidFill>
              </a:rPr>
              <a:t>how</a:t>
            </a:r>
            <a:r>
              <a:rPr lang="en-US" altLang="en-US" dirty="0"/>
              <a:t> </a:t>
            </a:r>
            <a:r>
              <a:rPr lang="en-US" altLang="en-US" dirty="0">
                <a:solidFill>
                  <a:srgbClr val="FFFF00"/>
                </a:solidFill>
              </a:rPr>
              <a:t>U</a:t>
            </a:r>
            <a:r>
              <a:rPr lang="en-US" altLang="en-US" dirty="0">
                <a:solidFill>
                  <a:schemeClr val="bg1"/>
                </a:solidFill>
              </a:rPr>
              <a:t>s</a:t>
            </a:r>
            <a:r>
              <a:rPr lang="en-US" altLang="en-US" dirty="0"/>
              <a:t> </a:t>
            </a:r>
            <a:r>
              <a:rPr lang="en-US" altLang="en-US" dirty="0">
                <a:solidFill>
                  <a:srgbClr val="FFFF00"/>
                </a:solidFill>
              </a:rPr>
              <a:t>N</a:t>
            </a:r>
            <a:r>
              <a:rPr lang="en-US" altLang="en-US" dirty="0">
                <a:solidFill>
                  <a:schemeClr val="bg1"/>
                </a:solidFill>
              </a:rPr>
              <a:t>ine</a:t>
            </a:r>
            <a:r>
              <a:rPr lang="en-US" altLang="en-US" dirty="0"/>
              <a:t> </a:t>
            </a:r>
            <a:r>
              <a:rPr lang="en-US" altLang="en-US" dirty="0">
                <a:solidFill>
                  <a:srgbClr val="FFFF00"/>
                </a:solidFill>
              </a:rPr>
              <a:t>P</a:t>
            </a:r>
            <a:r>
              <a:rPr lang="en-US" altLang="en-US" dirty="0">
                <a:solidFill>
                  <a:schemeClr val="bg1"/>
                </a:solidFill>
              </a:rPr>
              <a:t>lanets</a:t>
            </a:r>
          </a:p>
        </p:txBody>
      </p:sp>
      <p:sp>
        <p:nvSpPr>
          <p:cNvPr id="3079" name="Text Box 7"/>
          <p:cNvSpPr txBox="1">
            <a:spLocks noChangeArrowheads="1"/>
          </p:cNvSpPr>
          <p:nvPr/>
        </p:nvSpPr>
        <p:spPr bwMode="auto">
          <a:xfrm>
            <a:off x="-1" y="5919281"/>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rgbClr val="FFFFFF"/>
                </a:solidFill>
              </a:rPr>
              <a:t>As you can see we used the first letter of each planet in each </a:t>
            </a:r>
            <a:r>
              <a:rPr lang="en-US" altLang="en-US" sz="2000" dirty="0" smtClean="0">
                <a:solidFill>
                  <a:srgbClr val="FFFFFF"/>
                </a:solidFill>
              </a:rPr>
              <a:t>word. The </a:t>
            </a:r>
            <a:r>
              <a:rPr lang="en-US" altLang="en-US" sz="2000" dirty="0">
                <a:solidFill>
                  <a:srgbClr val="FFFFFF"/>
                </a:solidFill>
              </a:rPr>
              <a:t>planets are as follows</a:t>
            </a:r>
            <a:r>
              <a:rPr lang="en-US" altLang="en-US" sz="2000" dirty="0" smtClean="0">
                <a:solidFill>
                  <a:srgbClr val="FFFFFF"/>
                </a:solidFill>
              </a:rPr>
              <a:t>: </a:t>
            </a:r>
            <a:r>
              <a:rPr lang="en-US" altLang="en-US" sz="2400" b="1" dirty="0" smtClean="0">
                <a:solidFill>
                  <a:srgbClr val="FFFF00"/>
                </a:solidFill>
              </a:rPr>
              <a:t>M</a:t>
            </a:r>
            <a:r>
              <a:rPr lang="en-US" altLang="en-US" sz="2000" dirty="0" smtClean="0">
                <a:solidFill>
                  <a:srgbClr val="FFFFFF"/>
                </a:solidFill>
              </a:rPr>
              <a:t>ercury</a:t>
            </a:r>
            <a:r>
              <a:rPr lang="en-US" altLang="en-US" sz="2000" dirty="0">
                <a:solidFill>
                  <a:srgbClr val="FFFFFF"/>
                </a:solidFill>
              </a:rPr>
              <a:t>, </a:t>
            </a:r>
            <a:r>
              <a:rPr lang="en-US" altLang="en-US" sz="2400" b="1" dirty="0">
                <a:solidFill>
                  <a:srgbClr val="FFFF00"/>
                </a:solidFill>
              </a:rPr>
              <a:t>V</a:t>
            </a:r>
            <a:r>
              <a:rPr lang="en-US" altLang="en-US" sz="2000" dirty="0">
                <a:solidFill>
                  <a:srgbClr val="FFFFFF"/>
                </a:solidFill>
              </a:rPr>
              <a:t>enus, </a:t>
            </a:r>
            <a:r>
              <a:rPr lang="en-US" altLang="en-US" sz="2400" b="1" dirty="0">
                <a:solidFill>
                  <a:srgbClr val="FFFF00"/>
                </a:solidFill>
              </a:rPr>
              <a:t>E</a:t>
            </a:r>
            <a:r>
              <a:rPr lang="en-US" altLang="en-US" sz="2000" dirty="0">
                <a:solidFill>
                  <a:srgbClr val="FFFFFF"/>
                </a:solidFill>
              </a:rPr>
              <a:t>arth </a:t>
            </a:r>
            <a:r>
              <a:rPr lang="en-US" altLang="en-US" sz="2400" b="1" dirty="0">
                <a:solidFill>
                  <a:srgbClr val="FFFF00"/>
                </a:solidFill>
              </a:rPr>
              <a:t>M</a:t>
            </a:r>
            <a:r>
              <a:rPr lang="en-US" altLang="en-US" sz="2000" dirty="0">
                <a:solidFill>
                  <a:srgbClr val="FFFFFF"/>
                </a:solidFill>
              </a:rPr>
              <a:t>ars </a:t>
            </a:r>
            <a:r>
              <a:rPr lang="en-US" altLang="en-US" sz="2400" b="1" dirty="0">
                <a:solidFill>
                  <a:srgbClr val="FFFF00"/>
                </a:solidFill>
              </a:rPr>
              <a:t>J</a:t>
            </a:r>
            <a:r>
              <a:rPr lang="en-US" altLang="en-US" sz="2000" dirty="0">
                <a:solidFill>
                  <a:srgbClr val="FFFFFF"/>
                </a:solidFill>
              </a:rPr>
              <a:t>upiter </a:t>
            </a:r>
            <a:r>
              <a:rPr lang="en-US" altLang="en-US" sz="2400" b="1" dirty="0">
                <a:solidFill>
                  <a:srgbClr val="FFFF00"/>
                </a:solidFill>
              </a:rPr>
              <a:t>S</a:t>
            </a:r>
            <a:r>
              <a:rPr lang="en-US" altLang="en-US" sz="2000" dirty="0">
                <a:solidFill>
                  <a:srgbClr val="FFFFFF"/>
                </a:solidFill>
              </a:rPr>
              <a:t>aturn </a:t>
            </a:r>
            <a:r>
              <a:rPr lang="en-US" altLang="en-US" sz="2400" b="1" dirty="0">
                <a:solidFill>
                  <a:srgbClr val="FFFF00"/>
                </a:solidFill>
              </a:rPr>
              <a:t>U</a:t>
            </a:r>
            <a:r>
              <a:rPr lang="en-US" altLang="en-US" sz="2000" dirty="0">
                <a:solidFill>
                  <a:srgbClr val="FFFFFF"/>
                </a:solidFill>
              </a:rPr>
              <a:t>ranus </a:t>
            </a:r>
            <a:r>
              <a:rPr lang="en-US" altLang="en-US" sz="2400" b="1" dirty="0">
                <a:solidFill>
                  <a:srgbClr val="FFFF00"/>
                </a:solidFill>
              </a:rPr>
              <a:t>N</a:t>
            </a:r>
            <a:r>
              <a:rPr lang="en-US" altLang="en-US" sz="2000" dirty="0">
                <a:solidFill>
                  <a:srgbClr val="FFFFFF"/>
                </a:solidFill>
              </a:rPr>
              <a:t>eptune &amp; </a:t>
            </a:r>
            <a:r>
              <a:rPr lang="en-US" altLang="en-US" sz="2400" b="1" dirty="0">
                <a:solidFill>
                  <a:srgbClr val="FFFF00"/>
                </a:solidFill>
              </a:rPr>
              <a:t>P</a:t>
            </a:r>
            <a:r>
              <a:rPr lang="en-US" altLang="en-US" sz="2000" dirty="0">
                <a:solidFill>
                  <a:srgbClr val="FFFFFF"/>
                </a:solidFill>
              </a:rPr>
              <a:t>luto.</a:t>
            </a:r>
          </a:p>
        </p:txBody>
      </p:sp>
      <p:sp>
        <p:nvSpPr>
          <p:cNvPr id="3080" name="Text Box 8"/>
          <p:cNvSpPr txBox="1">
            <a:spLocks noChangeArrowheads="1"/>
          </p:cNvSpPr>
          <p:nvPr/>
        </p:nvSpPr>
        <p:spPr bwMode="auto">
          <a:xfrm>
            <a:off x="-1" y="152400"/>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3600" dirty="0">
                <a:solidFill>
                  <a:schemeClr val="bg1"/>
                </a:solidFill>
              </a:rPr>
              <a:t>You can create a rhyme that uses the first letter of each planet to create a phrase.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par>
                          <p:cTn id="9" fill="hold" nodeType="afterGroup">
                            <p:stCondLst>
                              <p:cond delay="1000"/>
                            </p:stCondLst>
                            <p:childTnLst>
                              <p:par>
                                <p:cTn id="10" presetID="2" presetClass="entr" presetSubtype="8" fill="hold" grpId="0" nodeType="afterEffect">
                                  <p:stCondLst>
                                    <p:cond delay="2000"/>
                                  </p:stCondLst>
                                  <p:childTnLst>
                                    <p:set>
                                      <p:cBhvr>
                                        <p:cTn id="11" dur="1" fill="hold">
                                          <p:stCondLst>
                                            <p:cond delay="0"/>
                                          </p:stCondLst>
                                        </p:cTn>
                                        <p:tgtEl>
                                          <p:spTgt spid="3080"/>
                                        </p:tgtEl>
                                        <p:attrNameLst>
                                          <p:attrName>style.visibility</p:attrName>
                                        </p:attrNameLst>
                                      </p:cBhvr>
                                      <p:to>
                                        <p:strVal val="visible"/>
                                      </p:to>
                                    </p:set>
                                    <p:anim calcmode="lin" valueType="num">
                                      <p:cBhvr additive="base">
                                        <p:cTn id="12" dur="500" fill="hold"/>
                                        <p:tgtEl>
                                          <p:spTgt spid="3080"/>
                                        </p:tgtEl>
                                        <p:attrNameLst>
                                          <p:attrName>ppt_x</p:attrName>
                                        </p:attrNameLst>
                                      </p:cBhvr>
                                      <p:tavLst>
                                        <p:tav tm="0">
                                          <p:val>
                                            <p:strVal val="0-#ppt_w/2"/>
                                          </p:val>
                                        </p:tav>
                                        <p:tav tm="100000">
                                          <p:val>
                                            <p:strVal val="#ppt_x"/>
                                          </p:val>
                                        </p:tav>
                                      </p:tavLst>
                                    </p:anim>
                                    <p:anim calcmode="lin" valueType="num">
                                      <p:cBhvr additive="base">
                                        <p:cTn id="13" dur="500" fill="hold"/>
                                        <p:tgtEl>
                                          <p:spTgt spid="308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500"/>
                            </p:stCondLst>
                            <p:childTnLst>
                              <p:par>
                                <p:cTn id="15" presetID="1" presetClass="exit" presetSubtype="0" fill="hold" grpId="1" nodeType="afterEffect">
                                  <p:stCondLst>
                                    <p:cond delay="4000"/>
                                  </p:stCondLst>
                                  <p:childTnLst>
                                    <p:set>
                                      <p:cBhvr>
                                        <p:cTn id="16" dur="1" fill="hold">
                                          <p:stCondLst>
                                            <p:cond delay="0"/>
                                          </p:stCondLst>
                                        </p:cTn>
                                        <p:tgtEl>
                                          <p:spTgt spid="3080"/>
                                        </p:tgtEl>
                                        <p:attrNameLst>
                                          <p:attrName>style.visibility</p:attrName>
                                        </p:attrNameLst>
                                      </p:cBhvr>
                                      <p:to>
                                        <p:strVal val="hidden"/>
                                      </p:to>
                                    </p:set>
                                  </p:childTnLst>
                                </p:cTn>
                              </p:par>
                            </p:childTnLst>
                          </p:cTn>
                        </p:par>
                        <p:par>
                          <p:cTn id="17" fill="hold">
                            <p:stCondLst>
                              <p:cond delay="7500"/>
                            </p:stCondLst>
                            <p:childTnLst>
                              <p:par>
                                <p:cTn id="18" presetID="2" presetClass="entr" presetSubtype="8" fill="hold" grpId="0" nodeType="afterEffect">
                                  <p:stCondLst>
                                    <p:cond delay="500"/>
                                  </p:stCondLst>
                                  <p:childTnLst>
                                    <p:set>
                                      <p:cBhvr>
                                        <p:cTn id="19" dur="1" fill="hold">
                                          <p:stCondLst>
                                            <p:cond delay="0"/>
                                          </p:stCondLst>
                                        </p:cTn>
                                        <p:tgtEl>
                                          <p:spTgt spid="3075">
                                            <p:txEl>
                                              <p:pRg st="0" end="0"/>
                                            </p:txEl>
                                          </p:spTgt>
                                        </p:tgtEl>
                                        <p:attrNameLst>
                                          <p:attrName>style.visibility</p:attrName>
                                        </p:attrNameLst>
                                      </p:cBhvr>
                                      <p:to>
                                        <p:strVal val="visible"/>
                                      </p:to>
                                    </p:set>
                                    <p:anim calcmode="lin" valueType="num">
                                      <p:cBhvr additive="base">
                                        <p:cTn id="20"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8500"/>
                            </p:stCondLst>
                            <p:childTnLst>
                              <p:par>
                                <p:cTn id="23" presetID="2" presetClass="entr" presetSubtype="2" fill="hold" grpId="0" nodeType="afterEffect">
                                  <p:stCondLst>
                                    <p:cond delay="400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1+#ppt_w/2"/>
                                          </p:val>
                                        </p:tav>
                                        <p:tav tm="100000">
                                          <p:val>
                                            <p:strVal val="#ppt_x"/>
                                          </p:val>
                                        </p:tav>
                                      </p:tavLst>
                                    </p:anim>
                                    <p:anim calcmode="lin" valueType="num">
                                      <p:cBhvr additive="base">
                                        <p:cTn id="26" dur="500" fill="hold"/>
                                        <p:tgtEl>
                                          <p:spTgt spid="307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3000"/>
                            </p:stCondLst>
                            <p:childTnLst>
                              <p:par>
                                <p:cTn id="28" presetID="2" presetClass="entr" presetSubtype="8" fill="hold" grpId="0" nodeType="afterEffect">
                                  <p:stCondLst>
                                    <p:cond delay="3000"/>
                                  </p:stCondLst>
                                  <p:childTnLst>
                                    <p:set>
                                      <p:cBhvr>
                                        <p:cTn id="29" dur="1" fill="hold">
                                          <p:stCondLst>
                                            <p:cond delay="0"/>
                                          </p:stCondLst>
                                        </p:cTn>
                                        <p:tgtEl>
                                          <p:spTgt spid="3079"/>
                                        </p:tgtEl>
                                        <p:attrNameLst>
                                          <p:attrName>style.visibility</p:attrName>
                                        </p:attrNameLst>
                                      </p:cBhvr>
                                      <p:to>
                                        <p:strVal val="visible"/>
                                      </p:to>
                                    </p:set>
                                    <p:anim calcmode="lin" valueType="num">
                                      <p:cBhvr additive="base">
                                        <p:cTn id="30" dur="500" fill="hold"/>
                                        <p:tgtEl>
                                          <p:spTgt spid="3079"/>
                                        </p:tgtEl>
                                        <p:attrNameLst>
                                          <p:attrName>ppt_x</p:attrName>
                                        </p:attrNameLst>
                                      </p:cBhvr>
                                      <p:tavLst>
                                        <p:tav tm="0">
                                          <p:val>
                                            <p:strVal val="0-#ppt_w/2"/>
                                          </p:val>
                                        </p:tav>
                                        <p:tav tm="100000">
                                          <p:val>
                                            <p:strVal val="#ppt_x"/>
                                          </p:val>
                                        </p:tav>
                                      </p:tavLst>
                                    </p:anim>
                                    <p:anim calcmode="lin" valueType="num">
                                      <p:cBhvr additive="base">
                                        <p:cTn id="31" dur="500" fill="hold"/>
                                        <p:tgtEl>
                                          <p:spTgt spid="30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autoUpdateAnimBg="0" advAuto="5000"/>
      <p:bldP spid="3076" grpId="0" autoUpdateAnimBg="0"/>
      <p:bldP spid="3079" grpId="0" autoUpdateAnimBg="0"/>
      <p:bldP spid="3080" grpId="0" autoUpdateAnimBg="0"/>
      <p:bldP spid="308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027"/>
          <p:cNvSpPr txBox="1">
            <a:spLocks noChangeArrowheads="1"/>
          </p:cNvSpPr>
          <p:nvPr/>
        </p:nvSpPr>
        <p:spPr bwMode="auto">
          <a:xfrm>
            <a:off x="3810000" y="1524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dirty="0">
                <a:solidFill>
                  <a:srgbClr val="FFFFFF"/>
                </a:solidFill>
              </a:rPr>
              <a:t>MERCURY</a:t>
            </a:r>
          </a:p>
        </p:txBody>
      </p:sp>
      <p:pic>
        <p:nvPicPr>
          <p:cNvPr id="11270" name="Picture 1030" descr="E:\Astronomy Data Sheets\moon scalled to Mercury mod small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4318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1031"/>
          <p:cNvSpPr txBox="1">
            <a:spLocks noChangeArrowheads="1"/>
          </p:cNvSpPr>
          <p:nvPr/>
        </p:nvSpPr>
        <p:spPr bwMode="auto">
          <a:xfrm>
            <a:off x="685800" y="5715000"/>
            <a:ext cx="800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smtClean="0">
                <a:solidFill>
                  <a:schemeClr val="bg1"/>
                </a:solidFill>
              </a:rPr>
              <a:t>Is </a:t>
            </a:r>
            <a:r>
              <a:rPr lang="en-US" altLang="en-US" sz="2400" dirty="0">
                <a:solidFill>
                  <a:schemeClr val="bg1"/>
                </a:solidFill>
              </a:rPr>
              <a:t>about 3032 miles in diameter. That is a little larger than our moon.</a:t>
            </a:r>
          </a:p>
        </p:txBody>
      </p:sp>
      <p:pic>
        <p:nvPicPr>
          <p:cNvPr id="9221" name="Picture 1033" descr="C:\Astronomy Files\Mercury\Messenger January 2008\281521main_flyby2_20081007_2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200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 fill="hold"/>
                                        <p:tgtEl>
                                          <p:spTgt spid="11270"/>
                                        </p:tgtEl>
                                        <p:attrNameLst>
                                          <p:attrName>ppt_x</p:attrName>
                                        </p:attrNameLst>
                                      </p:cBhvr>
                                      <p:tavLst>
                                        <p:tav tm="0">
                                          <p:val>
                                            <p:strVal val="1+#ppt_w/2"/>
                                          </p:val>
                                        </p:tav>
                                        <p:tav tm="100000">
                                          <p:val>
                                            <p:strVal val="#ppt_x"/>
                                          </p:val>
                                        </p:tav>
                                      </p:tavLst>
                                    </p:anim>
                                    <p:anim calcmode="lin" valueType="num">
                                      <p:cBhvr additive="base">
                                        <p:cTn id="8" dur="500" fill="hold"/>
                                        <p:tgtEl>
                                          <p:spTgt spid="112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descr="C:\Astronomy Files\Mercury\Messenger January 2008\209132main_color_mercu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p:cNvSpPr txBox="1">
            <a:spLocks noChangeArrowheads="1"/>
          </p:cNvSpPr>
          <p:nvPr/>
        </p:nvSpPr>
        <p:spPr bwMode="auto">
          <a:xfrm>
            <a:off x="1447800" y="1524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a:solidFill>
                  <a:srgbClr val="FFFFFF"/>
                </a:solidFill>
              </a:rPr>
              <a:t>MERCURY</a:t>
            </a:r>
          </a:p>
        </p:txBody>
      </p:sp>
      <p:sp>
        <p:nvSpPr>
          <p:cNvPr id="6152" name="Text Box 8"/>
          <p:cNvSpPr txBox="1">
            <a:spLocks noChangeArrowheads="1"/>
          </p:cNvSpPr>
          <p:nvPr/>
        </p:nvSpPr>
        <p:spPr bwMode="auto">
          <a:xfrm>
            <a:off x="5029200" y="152400"/>
            <a:ext cx="411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smtClean="0">
                <a:solidFill>
                  <a:schemeClr val="bg1"/>
                </a:solidFill>
              </a:rPr>
              <a:t>Is </a:t>
            </a:r>
            <a:r>
              <a:rPr lang="en-US" altLang="en-US" sz="2000" dirty="0">
                <a:solidFill>
                  <a:schemeClr val="bg1"/>
                </a:solidFill>
              </a:rPr>
              <a:t>the closest planet to the Sun and resembles our Moon.</a:t>
            </a:r>
          </a:p>
        </p:txBody>
      </p:sp>
      <p:sp>
        <p:nvSpPr>
          <p:cNvPr id="6153" name="Text Box 9"/>
          <p:cNvSpPr txBox="1">
            <a:spLocks noChangeArrowheads="1"/>
          </p:cNvSpPr>
          <p:nvPr/>
        </p:nvSpPr>
        <p:spPr bwMode="auto">
          <a:xfrm>
            <a:off x="5029200" y="1143000"/>
            <a:ext cx="3810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chemeClr val="bg1"/>
                </a:solidFill>
              </a:rPr>
              <a:t>Mercury has no atmosphere, so the temperature ranges from +801 on the day side, to –279 on the night side.</a:t>
            </a:r>
          </a:p>
        </p:txBody>
      </p:sp>
      <p:sp>
        <p:nvSpPr>
          <p:cNvPr id="6154" name="Text Box 10"/>
          <p:cNvSpPr txBox="1">
            <a:spLocks noChangeArrowheads="1"/>
          </p:cNvSpPr>
          <p:nvPr/>
        </p:nvSpPr>
        <p:spPr bwMode="auto">
          <a:xfrm>
            <a:off x="4953000" y="2819400"/>
            <a:ext cx="41910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chemeClr val="bg1"/>
                </a:solidFill>
              </a:rPr>
              <a:t>Since Mercury has no atmosphere, the heavily cratered surface is not subject to erosion by wind and rain, so the surface is unchanged.  Leaving behind all the scars from being bombarded by asteroids, meteors &amp; comets that were drawn towards the Sun in the early years of the solar system.</a:t>
            </a:r>
          </a:p>
        </p:txBody>
      </p:sp>
      <p:sp>
        <p:nvSpPr>
          <p:cNvPr id="6155" name="Text Box 11"/>
          <p:cNvSpPr txBox="1">
            <a:spLocks noChangeArrowheads="1"/>
          </p:cNvSpPr>
          <p:nvPr/>
        </p:nvSpPr>
        <p:spPr bwMode="auto">
          <a:xfrm>
            <a:off x="4953000" y="5562600"/>
            <a:ext cx="3733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chemeClr val="bg1"/>
                </a:solidFill>
              </a:rPr>
              <a:t>Mercury moves through the sky quickly because it is close to the Sun, about 36 million miles.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6152"/>
                                        </p:tgtEl>
                                        <p:attrNameLst>
                                          <p:attrName>style.visibility</p:attrName>
                                        </p:attrNameLst>
                                      </p:cBhvr>
                                      <p:to>
                                        <p:strVal val="visible"/>
                                      </p:to>
                                    </p:set>
                                    <p:anim calcmode="lin" valueType="num">
                                      <p:cBhvr additive="base">
                                        <p:cTn id="7" dur="500" fill="hold"/>
                                        <p:tgtEl>
                                          <p:spTgt spid="6152"/>
                                        </p:tgtEl>
                                        <p:attrNameLst>
                                          <p:attrName>ppt_x</p:attrName>
                                        </p:attrNameLst>
                                      </p:cBhvr>
                                      <p:tavLst>
                                        <p:tav tm="0">
                                          <p:val>
                                            <p:strVal val="1+#ppt_w/2"/>
                                          </p:val>
                                        </p:tav>
                                        <p:tav tm="100000">
                                          <p:val>
                                            <p:strVal val="#ppt_x"/>
                                          </p:val>
                                        </p:tav>
                                      </p:tavLst>
                                    </p:anim>
                                    <p:anim calcmode="lin" valueType="num">
                                      <p:cBhvr additive="base">
                                        <p:cTn id="8" dur="500" fill="hold"/>
                                        <p:tgtEl>
                                          <p:spTgt spid="61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grpId="0" nodeType="afterEffect">
                                  <p:stCondLst>
                                    <p:cond delay="2000"/>
                                  </p:stCondLst>
                                  <p:childTnLst>
                                    <p:set>
                                      <p:cBhvr>
                                        <p:cTn id="11" dur="1" fill="hold">
                                          <p:stCondLst>
                                            <p:cond delay="0"/>
                                          </p:stCondLst>
                                        </p:cTn>
                                        <p:tgtEl>
                                          <p:spTgt spid="6153"/>
                                        </p:tgtEl>
                                        <p:attrNameLst>
                                          <p:attrName>style.visibility</p:attrName>
                                        </p:attrNameLst>
                                      </p:cBhvr>
                                      <p:to>
                                        <p:strVal val="visible"/>
                                      </p:to>
                                    </p:set>
                                    <p:anim calcmode="lin" valueType="num">
                                      <p:cBhvr additive="base">
                                        <p:cTn id="12" dur="500" fill="hold"/>
                                        <p:tgtEl>
                                          <p:spTgt spid="6153"/>
                                        </p:tgtEl>
                                        <p:attrNameLst>
                                          <p:attrName>ppt_x</p:attrName>
                                        </p:attrNameLst>
                                      </p:cBhvr>
                                      <p:tavLst>
                                        <p:tav tm="0">
                                          <p:val>
                                            <p:strVal val="1+#ppt_w/2"/>
                                          </p:val>
                                        </p:tav>
                                        <p:tav tm="100000">
                                          <p:val>
                                            <p:strVal val="#ppt_x"/>
                                          </p:val>
                                        </p:tav>
                                      </p:tavLst>
                                    </p:anim>
                                    <p:anim calcmode="lin" valueType="num">
                                      <p:cBhvr additive="base">
                                        <p:cTn id="13" dur="500" fill="hold"/>
                                        <p:tgtEl>
                                          <p:spTgt spid="61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500"/>
                            </p:stCondLst>
                            <p:childTnLst>
                              <p:par>
                                <p:cTn id="15" presetID="2" presetClass="entr" presetSubtype="2" fill="hold" grpId="0" nodeType="afterEffect">
                                  <p:stCondLst>
                                    <p:cond delay="2000"/>
                                  </p:stCondLst>
                                  <p:childTnLst>
                                    <p:set>
                                      <p:cBhvr>
                                        <p:cTn id="16" dur="1" fill="hold">
                                          <p:stCondLst>
                                            <p:cond delay="0"/>
                                          </p:stCondLst>
                                        </p:cTn>
                                        <p:tgtEl>
                                          <p:spTgt spid="6154"/>
                                        </p:tgtEl>
                                        <p:attrNameLst>
                                          <p:attrName>style.visibility</p:attrName>
                                        </p:attrNameLst>
                                      </p:cBhvr>
                                      <p:to>
                                        <p:strVal val="visible"/>
                                      </p:to>
                                    </p:set>
                                    <p:anim calcmode="lin" valueType="num">
                                      <p:cBhvr additive="base">
                                        <p:cTn id="17" dur="500" fill="hold"/>
                                        <p:tgtEl>
                                          <p:spTgt spid="6154"/>
                                        </p:tgtEl>
                                        <p:attrNameLst>
                                          <p:attrName>ppt_x</p:attrName>
                                        </p:attrNameLst>
                                      </p:cBhvr>
                                      <p:tavLst>
                                        <p:tav tm="0">
                                          <p:val>
                                            <p:strVal val="1+#ppt_w/2"/>
                                          </p:val>
                                        </p:tav>
                                        <p:tav tm="100000">
                                          <p:val>
                                            <p:strVal val="#ppt_x"/>
                                          </p:val>
                                        </p:tav>
                                      </p:tavLst>
                                    </p:anim>
                                    <p:anim calcmode="lin" valueType="num">
                                      <p:cBhvr additive="base">
                                        <p:cTn id="18" dur="500" fill="hold"/>
                                        <p:tgtEl>
                                          <p:spTgt spid="615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6000"/>
                            </p:stCondLst>
                            <p:childTnLst>
                              <p:par>
                                <p:cTn id="20" presetID="2" presetClass="entr" presetSubtype="2" fill="hold" grpId="0" nodeType="afterEffect">
                                  <p:stCondLst>
                                    <p:cond delay="2000"/>
                                  </p:stCondLst>
                                  <p:childTnLst>
                                    <p:set>
                                      <p:cBhvr>
                                        <p:cTn id="21" dur="1" fill="hold">
                                          <p:stCondLst>
                                            <p:cond delay="0"/>
                                          </p:stCondLst>
                                        </p:cTn>
                                        <p:tgtEl>
                                          <p:spTgt spid="6155"/>
                                        </p:tgtEl>
                                        <p:attrNameLst>
                                          <p:attrName>style.visibility</p:attrName>
                                        </p:attrNameLst>
                                      </p:cBhvr>
                                      <p:to>
                                        <p:strVal val="visible"/>
                                      </p:to>
                                    </p:set>
                                    <p:anim calcmode="lin" valueType="num">
                                      <p:cBhvr additive="base">
                                        <p:cTn id="22" dur="500" fill="hold"/>
                                        <p:tgtEl>
                                          <p:spTgt spid="6155"/>
                                        </p:tgtEl>
                                        <p:attrNameLst>
                                          <p:attrName>ppt_x</p:attrName>
                                        </p:attrNameLst>
                                      </p:cBhvr>
                                      <p:tavLst>
                                        <p:tav tm="0">
                                          <p:val>
                                            <p:strVal val="1+#ppt_w/2"/>
                                          </p:val>
                                        </p:tav>
                                        <p:tav tm="100000">
                                          <p:val>
                                            <p:strVal val="#ppt_x"/>
                                          </p:val>
                                        </p:tav>
                                      </p:tavLst>
                                    </p:anim>
                                    <p:anim calcmode="lin" valueType="num">
                                      <p:cBhvr additive="base">
                                        <p:cTn id="23" dur="500" fill="hold"/>
                                        <p:tgtEl>
                                          <p:spTgt spid="6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utoUpdateAnimBg="0"/>
      <p:bldP spid="6153" grpId="0" autoUpdateAnimBg="0"/>
      <p:bldP spid="6154" grpId="0" autoUpdateAnimBg="0"/>
      <p:bldP spid="615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E:\Astronomy Data Sheets\Ve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 y="2937212"/>
            <a:ext cx="4798625" cy="388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E:\Astronomy Data Sheets\PIA00122 earth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4478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2"/>
          <p:cNvSpPr>
            <a:spLocks noGrp="1" noChangeArrowheads="1"/>
          </p:cNvSpPr>
          <p:nvPr>
            <p:ph type="title" idx="4294967295"/>
          </p:nvPr>
        </p:nvSpPr>
        <p:spPr>
          <a:xfrm>
            <a:off x="3962400" y="0"/>
            <a:ext cx="1447800" cy="533400"/>
          </a:xfrm>
        </p:spPr>
        <p:txBody>
          <a:bodyPr/>
          <a:lstStyle/>
          <a:p>
            <a:pPr eaLnBrk="1" hangingPunct="1"/>
            <a:r>
              <a:rPr lang="en-US" altLang="en-US" sz="3200" smtClean="0">
                <a:solidFill>
                  <a:srgbClr val="FFFF00"/>
                </a:solidFill>
              </a:rPr>
              <a:t>Venus</a:t>
            </a:r>
          </a:p>
        </p:txBody>
      </p:sp>
      <p:sp>
        <p:nvSpPr>
          <p:cNvPr id="4100" name="Text Box 4"/>
          <p:cNvSpPr txBox="1">
            <a:spLocks noChangeArrowheads="1"/>
          </p:cNvSpPr>
          <p:nvPr/>
        </p:nvSpPr>
        <p:spPr bwMode="auto">
          <a:xfrm>
            <a:off x="914400" y="1524000"/>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chemeClr val="bg1"/>
                </a:solidFill>
              </a:rPr>
              <a:t>From space it looks like a tropical world shrouded in clouds, but that is not what it is like at all.</a:t>
            </a:r>
          </a:p>
        </p:txBody>
      </p:sp>
      <p:sp>
        <p:nvSpPr>
          <p:cNvPr id="4102" name="Text Box 6"/>
          <p:cNvSpPr txBox="1">
            <a:spLocks noChangeArrowheads="1"/>
          </p:cNvSpPr>
          <p:nvPr/>
        </p:nvSpPr>
        <p:spPr bwMode="auto">
          <a:xfrm>
            <a:off x="1905000" y="6858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chemeClr val="bg1"/>
                </a:solidFill>
              </a:rPr>
              <a:t>I</a:t>
            </a:r>
            <a:r>
              <a:rPr lang="en-US" altLang="en-US" sz="2400" dirty="0" smtClean="0">
                <a:solidFill>
                  <a:schemeClr val="bg1"/>
                </a:solidFill>
              </a:rPr>
              <a:t>s </a:t>
            </a:r>
            <a:r>
              <a:rPr lang="en-US" altLang="en-US" sz="2400" dirty="0">
                <a:solidFill>
                  <a:schemeClr val="bg1"/>
                </a:solidFill>
              </a:rPr>
              <a:t>just a little smaller than the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25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par>
                          <p:cTn id="8" fill="hold" nodeType="afterGroup">
                            <p:stCondLst>
                              <p:cond delay="750"/>
                            </p:stCondLst>
                            <p:childTnLst>
                              <p:par>
                                <p:cTn id="9" presetID="2" presetClass="entr" presetSubtype="4" fill="hold" nodeType="afterEffect">
                                  <p:stCondLst>
                                    <p:cond delay="1500"/>
                                  </p:stCondLst>
                                  <p:childTnLst>
                                    <p:set>
                                      <p:cBhvr>
                                        <p:cTn id="10" dur="1" fill="hold">
                                          <p:stCondLst>
                                            <p:cond delay="0"/>
                                          </p:stCondLst>
                                        </p:cTn>
                                        <p:tgtEl>
                                          <p:spTgt spid="4101"/>
                                        </p:tgtEl>
                                        <p:attrNameLst>
                                          <p:attrName>style.visibility</p:attrName>
                                        </p:attrNameLst>
                                      </p:cBhvr>
                                      <p:to>
                                        <p:strVal val="visible"/>
                                      </p:to>
                                    </p:set>
                                    <p:anim calcmode="lin" valueType="num">
                                      <p:cBhvr additive="base">
                                        <p:cTn id="11" dur="500" fill="hold"/>
                                        <p:tgtEl>
                                          <p:spTgt spid="4101"/>
                                        </p:tgtEl>
                                        <p:attrNameLst>
                                          <p:attrName>ppt_x</p:attrName>
                                        </p:attrNameLst>
                                      </p:cBhvr>
                                      <p:tavLst>
                                        <p:tav tm="0">
                                          <p:val>
                                            <p:strVal val="#ppt_x"/>
                                          </p:val>
                                        </p:tav>
                                        <p:tav tm="100000">
                                          <p:val>
                                            <p:strVal val="#ppt_x"/>
                                          </p:val>
                                        </p:tav>
                                      </p:tavLst>
                                    </p:anim>
                                    <p:anim calcmode="lin" valueType="num">
                                      <p:cBhvr additive="base">
                                        <p:cTn id="12" dur="500" fill="hold"/>
                                        <p:tgtEl>
                                          <p:spTgt spid="4101"/>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750"/>
                            </p:stCondLst>
                            <p:childTnLst>
                              <p:par>
                                <p:cTn id="14" presetID="3" presetClass="entr" presetSubtype="10" fill="hold" grpId="0" nodeType="afterEffect">
                                  <p:stCondLst>
                                    <p:cond delay="1500"/>
                                  </p:stCondLst>
                                  <p:childTnLst>
                                    <p:set>
                                      <p:cBhvr>
                                        <p:cTn id="15" dur="1" fill="hold">
                                          <p:stCondLst>
                                            <p:cond delay="0"/>
                                          </p:stCondLst>
                                        </p:cTn>
                                        <p:tgtEl>
                                          <p:spTgt spid="4100"/>
                                        </p:tgtEl>
                                        <p:attrNameLst>
                                          <p:attrName>style.visibility</p:attrName>
                                        </p:attrNameLst>
                                      </p:cBhvr>
                                      <p:to>
                                        <p:strVal val="visible"/>
                                      </p:to>
                                    </p:set>
                                    <p:animEffect transition="in" filter="blinds(horizontal)">
                                      <p:cBhvr>
                                        <p:cTn id="1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533400" y="0"/>
            <a:ext cx="8077200" cy="990600"/>
          </a:xfrm>
        </p:spPr>
        <p:txBody>
          <a:bodyPr/>
          <a:lstStyle/>
          <a:p>
            <a:pPr algn="l" eaLnBrk="1" hangingPunct="1"/>
            <a:r>
              <a:rPr lang="en-US" altLang="en-US" sz="2200" dirty="0" smtClean="0">
                <a:solidFill>
                  <a:srgbClr val="FFFF00"/>
                </a:solidFill>
              </a:rPr>
              <a:t>From 1970-1983 the Soviet Union sent multiple </a:t>
            </a:r>
            <a:r>
              <a:rPr lang="en-US" altLang="en-US" sz="2200" dirty="0" err="1" smtClean="0">
                <a:solidFill>
                  <a:srgbClr val="FFFF00"/>
                </a:solidFill>
              </a:rPr>
              <a:t>Venera</a:t>
            </a:r>
            <a:r>
              <a:rPr lang="en-US" altLang="en-US" sz="2200" dirty="0" smtClean="0">
                <a:solidFill>
                  <a:srgbClr val="FFFF00"/>
                </a:solidFill>
              </a:rPr>
              <a:t>  space crafts to Venus with some landing on the  surface, they learned it was anything but tropical.</a:t>
            </a:r>
            <a:endParaRPr lang="en-US" altLang="en-US" dirty="0" smtClean="0"/>
          </a:p>
        </p:txBody>
      </p:sp>
      <p:sp>
        <p:nvSpPr>
          <p:cNvPr id="18436" name="Text Box 4"/>
          <p:cNvSpPr txBox="1">
            <a:spLocks noChangeArrowheads="1"/>
          </p:cNvSpPr>
          <p:nvPr/>
        </p:nvSpPr>
        <p:spPr bwMode="auto">
          <a:xfrm>
            <a:off x="457200" y="1066800"/>
            <a:ext cx="8153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The longest survival time for the landers was two hours and seven minutes because of the harsh conditions discovered.</a:t>
            </a:r>
          </a:p>
        </p:txBody>
      </p:sp>
      <p:sp>
        <p:nvSpPr>
          <p:cNvPr id="18437" name="Text Box 5"/>
          <p:cNvSpPr txBox="1">
            <a:spLocks noChangeArrowheads="1"/>
          </p:cNvSpPr>
          <p:nvPr/>
        </p:nvSpPr>
        <p:spPr bwMode="auto">
          <a:xfrm>
            <a:off x="457200" y="2057400"/>
            <a:ext cx="8229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200" dirty="0">
                <a:solidFill>
                  <a:srgbClr val="FFFF00"/>
                </a:solidFill>
              </a:rPr>
              <a:t>The atmosphere was mainly CO2 (Carbon Dioxide) which is a greenhouse gas.  This makes the atmosphere very hot and dense.  The temperature was 864 degrees and the atmospheric pressure was nearly 90 times that of earth. That is equal to the pressure of being under 3,000 </a:t>
            </a:r>
            <a:r>
              <a:rPr lang="en-US" altLang="en-US" sz="2200" dirty="0" err="1">
                <a:solidFill>
                  <a:srgbClr val="FFFF00"/>
                </a:solidFill>
              </a:rPr>
              <a:t>ft</a:t>
            </a:r>
            <a:r>
              <a:rPr lang="en-US" altLang="en-US" sz="2200" dirty="0">
                <a:solidFill>
                  <a:srgbClr val="FFFF00"/>
                </a:solidFill>
              </a:rPr>
              <a:t> of water!</a:t>
            </a:r>
          </a:p>
        </p:txBody>
      </p:sp>
      <p:sp>
        <p:nvSpPr>
          <p:cNvPr id="18438" name="Text Box 6"/>
          <p:cNvSpPr txBox="1">
            <a:spLocks noChangeArrowheads="1"/>
          </p:cNvSpPr>
          <p:nvPr/>
        </p:nvSpPr>
        <p:spPr bwMode="auto">
          <a:xfrm>
            <a:off x="457200" y="4038600"/>
            <a:ext cx="8153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200" dirty="0">
                <a:solidFill>
                  <a:schemeClr val="bg1"/>
                </a:solidFill>
              </a:rPr>
              <a:t>To make things worse it has lightning and clouds containing sulfuric acid</a:t>
            </a:r>
            <a:r>
              <a:rPr lang="en-US" altLang="en-US" sz="2400" dirty="0">
                <a:solidFill>
                  <a:schemeClr val="bg1"/>
                </a:solidFill>
              </a:rPr>
              <a:t>.</a:t>
            </a:r>
          </a:p>
        </p:txBody>
      </p:sp>
      <p:pic>
        <p:nvPicPr>
          <p:cNvPr id="13318" name="Picture 7" descr="C:\Astronomy Files\Venus\venera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010150"/>
            <a:ext cx="900906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8436"/>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18437"/>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utoUpdateAnimBg="0"/>
      <p:bldP spid="18437" grpId="0" autoUpdateAnimBg="0"/>
      <p:bldP spid="1843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idx="4294967295"/>
          </p:nvPr>
        </p:nvSpPr>
        <p:spPr>
          <a:xfrm>
            <a:off x="1524000" y="457200"/>
            <a:ext cx="1828800" cy="533400"/>
          </a:xfrm>
        </p:spPr>
        <p:txBody>
          <a:bodyPr/>
          <a:lstStyle/>
          <a:p>
            <a:pPr eaLnBrk="1" hangingPunct="1"/>
            <a:r>
              <a:rPr lang="en-US" altLang="en-US" dirty="0" smtClean="0">
                <a:solidFill>
                  <a:schemeClr val="bg1"/>
                </a:solidFill>
              </a:rPr>
              <a:t>Venus</a:t>
            </a:r>
          </a:p>
        </p:txBody>
      </p:sp>
      <p:pic>
        <p:nvPicPr>
          <p:cNvPr id="76803" name="VENUSR~1.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609600" y="150495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1028"/>
          <p:cNvSpPr txBox="1">
            <a:spLocks noChangeArrowheads="1"/>
          </p:cNvSpPr>
          <p:nvPr/>
        </p:nvSpPr>
        <p:spPr bwMode="auto">
          <a:xfrm>
            <a:off x="5410200" y="533400"/>
            <a:ext cx="3733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This view of Venus was made from radar observations. It shows the features we would see if there were no clouds.</a:t>
            </a:r>
          </a:p>
        </p:txBody>
      </p:sp>
      <p:sp>
        <p:nvSpPr>
          <p:cNvPr id="76805" name="Text Box 1029"/>
          <p:cNvSpPr txBox="1">
            <a:spLocks noChangeArrowheads="1"/>
          </p:cNvSpPr>
          <p:nvPr/>
        </p:nvSpPr>
        <p:spPr bwMode="auto">
          <a:xfrm>
            <a:off x="5486400" y="2743200"/>
            <a:ext cx="3657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FF"/>
                </a:solidFill>
              </a:rPr>
              <a:t>Venus is the only planet in the solar system that rotates in retrograde. This means it revolves from East to West instead of West to East. If you could see the Sun rise on Venus, it would rise in the West and Set in the East.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3000"/>
                                  </p:stCondLst>
                                  <p:childTnLst>
                                    <p:set>
                                      <p:cBhvr>
                                        <p:cTn id="6" dur="1" fill="hold">
                                          <p:stCondLst>
                                            <p:cond delay="0"/>
                                          </p:stCondLst>
                                        </p:cTn>
                                        <p:tgtEl>
                                          <p:spTgt spid="76805"/>
                                        </p:tgtEl>
                                        <p:attrNameLst>
                                          <p:attrName>style.visibility</p:attrName>
                                        </p:attrNameLst>
                                      </p:cBhvr>
                                      <p:to>
                                        <p:strVal val="visible"/>
                                      </p:to>
                                    </p:set>
                                    <p:animEffect transition="in" filter="barn(inVertical)">
                                      <p:cBhvr>
                                        <p:cTn id="7" dur="20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repeatCount="indefinite" fill="hold" display="0">
                  <p:stCondLst>
                    <p:cond delay="indefinite"/>
                  </p:stCondLst>
                  <p:endCondLst>
                    <p:cond evt="onNext" delay="0">
                      <p:tgtEl>
                        <p:sldTgt/>
                      </p:tgtEl>
                    </p:cond>
                    <p:cond evt="onPrev" delay="0">
                      <p:tgtEl>
                        <p:sldTgt/>
                      </p:tgtEl>
                    </p:cond>
                  </p:endCondLst>
                </p:cTn>
                <p:tgtEl>
                  <p:spTgt spid="76803"/>
                </p:tgtEl>
              </p:cMediaNode>
            </p:video>
          </p:childTnLst>
        </p:cTn>
      </p:par>
    </p:tnLst>
    <p:bldLst>
      <p:bldP spid="7680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Galileo_arp_300pi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21336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galileos_telesco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735513"/>
            <a:ext cx="185578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descr="Jupiter_3-42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5314950"/>
            <a:ext cx="21907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descr="E1_Bologn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0"/>
            <a:ext cx="24241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5" descr="Hans_Lippershe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95" y="9525"/>
            <a:ext cx="1651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6"/>
          <p:cNvSpPr txBox="1">
            <a:spLocks noChangeArrowheads="1"/>
          </p:cNvSpPr>
          <p:nvPr/>
        </p:nvSpPr>
        <p:spPr bwMode="auto">
          <a:xfrm>
            <a:off x="-76200" y="2362200"/>
            <a:ext cx="175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Tx/>
              <a:buNone/>
            </a:pPr>
            <a:r>
              <a:rPr lang="en-US" altLang="en-US" sz="1800" dirty="0">
                <a:solidFill>
                  <a:schemeClr val="bg1"/>
                </a:solidFill>
              </a:rPr>
              <a:t>Hans </a:t>
            </a:r>
            <a:r>
              <a:rPr lang="en-US" altLang="en-US" sz="1800" dirty="0" err="1">
                <a:solidFill>
                  <a:schemeClr val="bg1"/>
                </a:solidFill>
              </a:rPr>
              <a:t>Lippershey</a:t>
            </a:r>
            <a:endParaRPr lang="en-US" altLang="en-US" sz="1800" dirty="0">
              <a:solidFill>
                <a:schemeClr val="bg1"/>
              </a:solidFill>
            </a:endParaRPr>
          </a:p>
        </p:txBody>
      </p:sp>
      <p:sp>
        <p:nvSpPr>
          <p:cNvPr id="5128" name="TextBox 8"/>
          <p:cNvSpPr txBox="1">
            <a:spLocks noChangeArrowheads="1"/>
          </p:cNvSpPr>
          <p:nvPr/>
        </p:nvSpPr>
        <p:spPr bwMode="auto">
          <a:xfrm>
            <a:off x="7391400" y="2590800"/>
            <a:ext cx="1550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Tx/>
              <a:buNone/>
            </a:pPr>
            <a:r>
              <a:rPr lang="en-US" altLang="en-US" sz="1800" dirty="0">
                <a:solidFill>
                  <a:schemeClr val="bg1"/>
                </a:solidFill>
              </a:rPr>
              <a:t>Galileo Galilei</a:t>
            </a:r>
          </a:p>
        </p:txBody>
      </p:sp>
      <p:sp>
        <p:nvSpPr>
          <p:cNvPr id="5129" name="TextBox 9"/>
          <p:cNvSpPr txBox="1">
            <a:spLocks noChangeArrowheads="1"/>
          </p:cNvSpPr>
          <p:nvPr/>
        </p:nvSpPr>
        <p:spPr bwMode="auto">
          <a:xfrm>
            <a:off x="1828800" y="228600"/>
            <a:ext cx="4953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buFontTx/>
              <a:buNone/>
            </a:pPr>
            <a:r>
              <a:rPr lang="en-US" altLang="en-US" sz="2400" dirty="0">
                <a:solidFill>
                  <a:schemeClr val="bg1"/>
                </a:solidFill>
              </a:rPr>
              <a:t>	In 1608 Hans </a:t>
            </a:r>
            <a:r>
              <a:rPr lang="en-US" altLang="en-US" sz="2400" dirty="0" err="1">
                <a:solidFill>
                  <a:schemeClr val="bg1"/>
                </a:solidFill>
              </a:rPr>
              <a:t>Lippershey</a:t>
            </a:r>
            <a:r>
              <a:rPr lang="en-US" altLang="en-US" sz="2400" dirty="0">
                <a:solidFill>
                  <a:schemeClr val="bg1"/>
                </a:solidFill>
              </a:rPr>
              <a:t> invented the 1</a:t>
            </a:r>
            <a:r>
              <a:rPr lang="en-US" altLang="en-US" sz="2400" baseline="30000" dirty="0">
                <a:solidFill>
                  <a:schemeClr val="bg1"/>
                </a:solidFill>
              </a:rPr>
              <a:t>st</a:t>
            </a:r>
            <a:r>
              <a:rPr lang="en-US" altLang="en-US" sz="2400" dirty="0">
                <a:solidFill>
                  <a:schemeClr val="bg1"/>
                </a:solidFill>
              </a:rPr>
              <a:t> telescope. The following year Galileo Galilei turned this new invention toward the heavens.  He noticed that the moon was not </a:t>
            </a:r>
            <a:r>
              <a:rPr lang="en-US" altLang="en-US" sz="2400" dirty="0" smtClean="0">
                <a:solidFill>
                  <a:schemeClr val="bg1"/>
                </a:solidFill>
              </a:rPr>
              <a:t>a smooth </a:t>
            </a:r>
            <a:r>
              <a:rPr lang="en-US" altLang="en-US" sz="2400" dirty="0">
                <a:solidFill>
                  <a:schemeClr val="bg1"/>
                </a:solidFill>
              </a:rPr>
              <a:t>sphere as many had believed. He also </a:t>
            </a:r>
            <a:r>
              <a:rPr lang="en-US" altLang="en-US" sz="2400" dirty="0" smtClean="0">
                <a:solidFill>
                  <a:schemeClr val="bg1"/>
                </a:solidFill>
              </a:rPr>
              <a:t>saw the </a:t>
            </a:r>
            <a:r>
              <a:rPr lang="en-US" altLang="en-US" sz="2400" dirty="0">
                <a:solidFill>
                  <a:schemeClr val="bg1"/>
                </a:solidFill>
              </a:rPr>
              <a:t>four large </a:t>
            </a:r>
            <a:r>
              <a:rPr lang="en-US" altLang="en-US" sz="2400" dirty="0" smtClean="0">
                <a:solidFill>
                  <a:schemeClr val="bg1"/>
                </a:solidFill>
              </a:rPr>
              <a:t>moons orbiting </a:t>
            </a:r>
            <a:r>
              <a:rPr lang="en-US" altLang="en-US" sz="2400" dirty="0">
                <a:solidFill>
                  <a:schemeClr val="bg1"/>
                </a:solidFill>
              </a:rPr>
              <a:t>Jupiter. This </a:t>
            </a:r>
            <a:r>
              <a:rPr lang="en-US" altLang="en-US" sz="2400" dirty="0" smtClean="0">
                <a:solidFill>
                  <a:schemeClr val="bg1"/>
                </a:solidFill>
              </a:rPr>
              <a:t>ultimately </a:t>
            </a:r>
            <a:r>
              <a:rPr lang="en-US" altLang="en-US" sz="2400" dirty="0">
                <a:solidFill>
                  <a:schemeClr val="bg1"/>
                </a:solidFill>
              </a:rPr>
              <a:t>led to the Sun center solar system instead of an Earth center Solar System as most people believed at the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750"/>
                                  </p:stCondLst>
                                  <p:childTnLst>
                                    <p:set>
                                      <p:cBhvr>
                                        <p:cTn id="6" dur="1" fill="hold">
                                          <p:stCondLst>
                                            <p:cond delay="0"/>
                                          </p:stCondLst>
                                        </p:cTn>
                                        <p:tgtEl>
                                          <p:spTgt spid="5129"/>
                                        </p:tgtEl>
                                        <p:attrNameLst>
                                          <p:attrName>style.visibility</p:attrName>
                                        </p:attrNameLst>
                                      </p:cBhvr>
                                      <p:to>
                                        <p:strVal val="visible"/>
                                      </p:to>
                                    </p:set>
                                    <p:animEffect transition="in" filter="wheel(8)">
                                      <p:cBhvr>
                                        <p:cTn id="7" dur="2000"/>
                                        <p:tgtEl>
                                          <p:spTgt spid="5129"/>
                                        </p:tgtEl>
                                      </p:cBhvr>
                                    </p:animEffect>
                                  </p:childTnLst>
                                </p:cTn>
                              </p:par>
                            </p:childTnLst>
                          </p:cTn>
                        </p:par>
                        <p:par>
                          <p:cTn id="8" fill="hold">
                            <p:stCondLst>
                              <p:cond delay="2750"/>
                            </p:stCondLst>
                            <p:childTnLst>
                              <p:par>
                                <p:cTn id="9" presetID="10" presetClass="entr" presetSubtype="0" fill="hold" nodeType="afterEffect">
                                  <p:stCondLst>
                                    <p:cond delay="2000"/>
                                  </p:stCondLst>
                                  <p:childTnLst>
                                    <p:set>
                                      <p:cBhvr>
                                        <p:cTn id="10" dur="1" fill="hold">
                                          <p:stCondLst>
                                            <p:cond delay="0"/>
                                          </p:stCondLst>
                                        </p:cTn>
                                        <p:tgtEl>
                                          <p:spTgt spid="5126"/>
                                        </p:tgtEl>
                                        <p:attrNameLst>
                                          <p:attrName>style.visibility</p:attrName>
                                        </p:attrNameLst>
                                      </p:cBhvr>
                                      <p:to>
                                        <p:strVal val="visible"/>
                                      </p:to>
                                    </p:set>
                                    <p:animEffect transition="in" filter="fade">
                                      <p:cBhvr>
                                        <p:cTn id="11" dur="2500"/>
                                        <p:tgtEl>
                                          <p:spTgt spid="5126"/>
                                        </p:tgtEl>
                                      </p:cBhvr>
                                    </p:animEffect>
                                  </p:childTnLst>
                                </p:cTn>
                              </p:par>
                            </p:childTnLst>
                          </p:cTn>
                        </p:par>
                        <p:par>
                          <p:cTn id="12" fill="hold">
                            <p:stCondLst>
                              <p:cond delay="7250"/>
                            </p:stCondLst>
                            <p:childTnLst>
                              <p:par>
                                <p:cTn id="13" presetID="1" presetClass="entr" presetSubtype="0" fill="hold" grpId="0" nodeType="afterEffect">
                                  <p:stCondLst>
                                    <p:cond delay="500"/>
                                  </p:stCondLst>
                                  <p:childTnLst>
                                    <p:set>
                                      <p:cBhvr>
                                        <p:cTn id="14" dur="1" fill="hold">
                                          <p:stCondLst>
                                            <p:cond delay="0"/>
                                          </p:stCondLst>
                                        </p:cTn>
                                        <p:tgtEl>
                                          <p:spTgt spid="5127"/>
                                        </p:tgtEl>
                                        <p:attrNameLst>
                                          <p:attrName>style.visibility</p:attrName>
                                        </p:attrNameLst>
                                      </p:cBhvr>
                                      <p:to>
                                        <p:strVal val="visible"/>
                                      </p:to>
                                    </p:set>
                                  </p:childTnLst>
                                </p:cTn>
                              </p:par>
                            </p:childTnLst>
                          </p:cTn>
                        </p:par>
                        <p:par>
                          <p:cTn id="15" fill="hold">
                            <p:stCondLst>
                              <p:cond delay="7750"/>
                            </p:stCondLst>
                            <p:childTnLst>
                              <p:par>
                                <p:cTn id="16" presetID="10" presetClass="entr" presetSubtype="0" fill="hold" nodeType="afterEffect">
                                  <p:stCondLst>
                                    <p:cond delay="200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2500"/>
                                        <p:tgtEl>
                                          <p:spTgt spid="5122"/>
                                        </p:tgtEl>
                                      </p:cBhvr>
                                    </p:animEffect>
                                  </p:childTnLst>
                                </p:cTn>
                              </p:par>
                            </p:childTnLst>
                          </p:cTn>
                        </p:par>
                        <p:par>
                          <p:cTn id="19" fill="hold">
                            <p:stCondLst>
                              <p:cond delay="12250"/>
                            </p:stCondLst>
                            <p:childTnLst>
                              <p:par>
                                <p:cTn id="20" presetID="1" presetClass="entr" presetSubtype="0" fill="hold" grpId="0" nodeType="afterEffect">
                                  <p:stCondLst>
                                    <p:cond delay="500"/>
                                  </p:stCondLst>
                                  <p:childTnLst>
                                    <p:set>
                                      <p:cBhvr>
                                        <p:cTn id="21" dur="1" fill="hold">
                                          <p:stCondLst>
                                            <p:cond delay="0"/>
                                          </p:stCondLst>
                                        </p:cTn>
                                        <p:tgtEl>
                                          <p:spTgt spid="5128"/>
                                        </p:tgtEl>
                                        <p:attrNameLst>
                                          <p:attrName>style.visibility</p:attrName>
                                        </p:attrNameLst>
                                      </p:cBhvr>
                                      <p:to>
                                        <p:strVal val="visible"/>
                                      </p:to>
                                    </p:set>
                                  </p:childTnLst>
                                </p:cTn>
                              </p:par>
                            </p:childTnLst>
                          </p:cTn>
                        </p:par>
                        <p:par>
                          <p:cTn id="22" fill="hold">
                            <p:stCondLst>
                              <p:cond delay="12750"/>
                            </p:stCondLst>
                            <p:childTnLst>
                              <p:par>
                                <p:cTn id="23" presetID="16" presetClass="entr" presetSubtype="21" fill="hold" nodeType="afterEffect">
                                  <p:stCondLst>
                                    <p:cond delay="2000"/>
                                  </p:stCondLst>
                                  <p:childTnLst>
                                    <p:set>
                                      <p:cBhvr>
                                        <p:cTn id="24" dur="1" fill="hold">
                                          <p:stCondLst>
                                            <p:cond delay="0"/>
                                          </p:stCondLst>
                                        </p:cTn>
                                        <p:tgtEl>
                                          <p:spTgt spid="5125"/>
                                        </p:tgtEl>
                                        <p:attrNameLst>
                                          <p:attrName>style.visibility</p:attrName>
                                        </p:attrNameLst>
                                      </p:cBhvr>
                                      <p:to>
                                        <p:strVal val="visible"/>
                                      </p:to>
                                    </p:set>
                                    <p:animEffect transition="in" filter="barn(inVertical)">
                                      <p:cBhvr>
                                        <p:cTn id="25" dur="500"/>
                                        <p:tgtEl>
                                          <p:spTgt spid="5125"/>
                                        </p:tgtEl>
                                      </p:cBhvr>
                                    </p:animEffect>
                                  </p:childTnLst>
                                </p:cTn>
                              </p:par>
                            </p:childTnLst>
                          </p:cTn>
                        </p:par>
                        <p:par>
                          <p:cTn id="26" fill="hold">
                            <p:stCondLst>
                              <p:cond delay="15250"/>
                            </p:stCondLst>
                            <p:childTnLst>
                              <p:par>
                                <p:cTn id="27" presetID="16" presetClass="entr" presetSubtype="21" fill="hold" nodeType="afterEffect">
                                  <p:stCondLst>
                                    <p:cond delay="2000"/>
                                  </p:stCondLst>
                                  <p:childTnLst>
                                    <p:set>
                                      <p:cBhvr>
                                        <p:cTn id="28" dur="1" fill="hold">
                                          <p:stCondLst>
                                            <p:cond delay="0"/>
                                          </p:stCondLst>
                                        </p:cTn>
                                        <p:tgtEl>
                                          <p:spTgt spid="5124"/>
                                        </p:tgtEl>
                                        <p:attrNameLst>
                                          <p:attrName>style.visibility</p:attrName>
                                        </p:attrNameLst>
                                      </p:cBhvr>
                                      <p:to>
                                        <p:strVal val="visible"/>
                                      </p:to>
                                    </p:set>
                                    <p:animEffect transition="in" filter="barn(inVertical)">
                                      <p:cBhvr>
                                        <p:cTn id="29" dur="500"/>
                                        <p:tgtEl>
                                          <p:spTgt spid="5124"/>
                                        </p:tgtEl>
                                      </p:cBhvr>
                                    </p:animEffect>
                                  </p:childTnLst>
                                </p:cTn>
                              </p:par>
                            </p:childTnLst>
                          </p:cTn>
                        </p:par>
                        <p:par>
                          <p:cTn id="30" fill="hold">
                            <p:stCondLst>
                              <p:cond delay="17750"/>
                            </p:stCondLst>
                            <p:childTnLst>
                              <p:par>
                                <p:cTn id="31" presetID="16" presetClass="entr" presetSubtype="21" fill="hold" nodeType="afterEffect">
                                  <p:stCondLst>
                                    <p:cond delay="2000"/>
                                  </p:stCondLst>
                                  <p:childTnLst>
                                    <p:set>
                                      <p:cBhvr>
                                        <p:cTn id="32" dur="1" fill="hold">
                                          <p:stCondLst>
                                            <p:cond delay="0"/>
                                          </p:stCondLst>
                                        </p:cTn>
                                        <p:tgtEl>
                                          <p:spTgt spid="5123"/>
                                        </p:tgtEl>
                                        <p:attrNameLst>
                                          <p:attrName>style.visibility</p:attrName>
                                        </p:attrNameLst>
                                      </p:cBhvr>
                                      <p:to>
                                        <p:strVal val="visible"/>
                                      </p:to>
                                    </p:set>
                                    <p:animEffect transition="in" filter="barn(inVertical)">
                                      <p:cBhvr>
                                        <p:cTn id="33"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28" grpId="0"/>
      <p:bldP spid="51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3352800" y="0"/>
            <a:ext cx="2590800" cy="685800"/>
          </a:xfrm>
        </p:spPr>
        <p:txBody>
          <a:bodyPr/>
          <a:lstStyle/>
          <a:p>
            <a:pPr eaLnBrk="1" hangingPunct="1"/>
            <a:r>
              <a:rPr lang="en-US" altLang="en-US" smtClean="0">
                <a:solidFill>
                  <a:schemeClr val="bg1"/>
                </a:solidFill>
              </a:rPr>
              <a:t>Venus</a:t>
            </a:r>
          </a:p>
        </p:txBody>
      </p:sp>
      <p:pic>
        <p:nvPicPr>
          <p:cNvPr id="15363" name="Picture 3" descr="E:\Astronomy Data Sheets\pvo_uv_790205-Ve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251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762000" y="5105400"/>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a:solidFill>
                  <a:srgbClr val="FFFFFF"/>
                </a:solidFill>
              </a:rPr>
              <a:t>Venus in Ultraviolet Light</a:t>
            </a:r>
          </a:p>
        </p:txBody>
      </p:sp>
      <p:sp>
        <p:nvSpPr>
          <p:cNvPr id="15365" name="Text Box 5"/>
          <p:cNvSpPr txBox="1">
            <a:spLocks noChangeArrowheads="1"/>
          </p:cNvSpPr>
          <p:nvPr/>
        </p:nvSpPr>
        <p:spPr bwMode="auto">
          <a:xfrm>
            <a:off x="4800600" y="990600"/>
            <a:ext cx="434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smtClean="0">
                <a:solidFill>
                  <a:srgbClr val="FFFFFF"/>
                </a:solidFill>
              </a:rPr>
              <a:t>Takes </a:t>
            </a:r>
            <a:r>
              <a:rPr lang="en-US" altLang="en-US" sz="2400" dirty="0">
                <a:solidFill>
                  <a:srgbClr val="FFFFFF"/>
                </a:solidFill>
              </a:rPr>
              <a:t>224.6 Earth days to orbit the Sun (which = 1 </a:t>
            </a:r>
            <a:r>
              <a:rPr lang="en-US" altLang="en-US" sz="2400" dirty="0" err="1">
                <a:solidFill>
                  <a:srgbClr val="FFFFFF"/>
                </a:solidFill>
              </a:rPr>
              <a:t>Venutian</a:t>
            </a:r>
            <a:r>
              <a:rPr lang="en-US" altLang="en-US" sz="2400" dirty="0">
                <a:solidFill>
                  <a:srgbClr val="FFFFFF"/>
                </a:solidFill>
              </a:rPr>
              <a:t> year)</a:t>
            </a:r>
          </a:p>
        </p:txBody>
      </p:sp>
      <p:sp>
        <p:nvSpPr>
          <p:cNvPr id="77830" name="Text Box 6"/>
          <p:cNvSpPr txBox="1">
            <a:spLocks noChangeArrowheads="1"/>
          </p:cNvSpPr>
          <p:nvPr/>
        </p:nvSpPr>
        <p:spPr bwMode="auto">
          <a:xfrm>
            <a:off x="4876800" y="2819400"/>
            <a:ext cx="3962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FF"/>
                </a:solidFill>
              </a:rPr>
              <a:t>Venus takes 243 Earth days to revolve 1 time. (which = 1 </a:t>
            </a:r>
            <a:r>
              <a:rPr lang="en-US" altLang="en-US" sz="2400" dirty="0" err="1">
                <a:solidFill>
                  <a:srgbClr val="FFFFFF"/>
                </a:solidFill>
              </a:rPr>
              <a:t>Venutian</a:t>
            </a:r>
            <a:r>
              <a:rPr lang="en-US" altLang="en-US" sz="2400" dirty="0">
                <a:solidFill>
                  <a:srgbClr val="FFFFFF"/>
                </a:solidFill>
              </a:rPr>
              <a:t> Day)  That means its day is longer than its year.</a:t>
            </a:r>
          </a:p>
        </p:txBody>
      </p:sp>
      <p:sp>
        <p:nvSpPr>
          <p:cNvPr id="77831" name="Text Box 7"/>
          <p:cNvSpPr txBox="1">
            <a:spLocks noChangeArrowheads="1"/>
          </p:cNvSpPr>
          <p:nvPr/>
        </p:nvSpPr>
        <p:spPr bwMode="auto">
          <a:xfrm>
            <a:off x="4800600" y="5334000"/>
            <a:ext cx="3962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FF"/>
                </a:solidFill>
              </a:rPr>
              <a:t>Venus is 67 Million miles from the sun.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7830"/>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7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autoUpdateAnimBg="0"/>
      <p:bldP spid="7783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7" name="Picture 3" descr="E:\Astronomy Data Sheets\PIA00122 earth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239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0" y="198437"/>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Why is Earth a beautiful </a:t>
            </a:r>
            <a:r>
              <a:rPr lang="en-US" altLang="en-US" sz="2400" dirty="0" smtClean="0">
                <a:solidFill>
                  <a:srgbClr val="FFFF00"/>
                </a:solidFill>
              </a:rPr>
              <a:t>Water World and Venus a World </a:t>
            </a:r>
            <a:r>
              <a:rPr lang="en-US" altLang="en-US" sz="2400" dirty="0">
                <a:solidFill>
                  <a:srgbClr val="FFFF00"/>
                </a:solidFill>
              </a:rPr>
              <a:t>of </a:t>
            </a:r>
            <a:r>
              <a:rPr lang="en-US" altLang="en-US" sz="2400" dirty="0" smtClean="0">
                <a:solidFill>
                  <a:srgbClr val="FFFF00"/>
                </a:solidFill>
              </a:rPr>
              <a:t>Horrid </a:t>
            </a:r>
            <a:r>
              <a:rPr lang="en-US" altLang="en-US" sz="2400" dirty="0">
                <a:solidFill>
                  <a:srgbClr val="FFFF00"/>
                </a:solidFill>
              </a:rPr>
              <a:t>conditions?</a:t>
            </a:r>
          </a:p>
        </p:txBody>
      </p:sp>
      <p:sp>
        <p:nvSpPr>
          <p:cNvPr id="20485" name="Text Box 5"/>
          <p:cNvSpPr txBox="1">
            <a:spLocks noChangeArrowheads="1"/>
          </p:cNvSpPr>
          <p:nvPr/>
        </p:nvSpPr>
        <p:spPr bwMode="auto">
          <a:xfrm>
            <a:off x="0" y="1115704"/>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1</a:t>
            </a:r>
            <a:r>
              <a:rPr lang="en-US" altLang="en-US" sz="2400" baseline="30000" dirty="0">
                <a:solidFill>
                  <a:srgbClr val="FFFF00"/>
                </a:solidFill>
              </a:rPr>
              <a:t>st</a:t>
            </a:r>
            <a:r>
              <a:rPr lang="en-US" altLang="en-US" sz="2400" dirty="0">
                <a:solidFill>
                  <a:srgbClr val="FFFF00"/>
                </a:solidFill>
              </a:rPr>
              <a:t> Earth is a little further from the Sun 93 million miles (or as a measurement astronomers use, 1 Astronomical Unit).</a:t>
            </a:r>
          </a:p>
        </p:txBody>
      </p:sp>
      <p:sp>
        <p:nvSpPr>
          <p:cNvPr id="20486" name="Text Box 6"/>
          <p:cNvSpPr txBox="1">
            <a:spLocks noChangeArrowheads="1"/>
          </p:cNvSpPr>
          <p:nvPr/>
        </p:nvSpPr>
        <p:spPr bwMode="auto">
          <a:xfrm>
            <a:off x="-2275" y="1946701"/>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2</a:t>
            </a:r>
            <a:r>
              <a:rPr lang="en-US" altLang="en-US" sz="2400" baseline="30000" dirty="0">
                <a:solidFill>
                  <a:srgbClr val="FFFF00"/>
                </a:solidFill>
              </a:rPr>
              <a:t>nd</a:t>
            </a:r>
            <a:r>
              <a:rPr lang="en-US" altLang="en-US" sz="2400" dirty="0">
                <a:solidFill>
                  <a:srgbClr val="FFFF00"/>
                </a:solidFill>
              </a:rPr>
              <a:t> Earth has life! Life has become a part of our planet. These two things help keep Earth’s atmosphere in balance.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2" fill="hold" grpId="0" nodeType="afterEffect">
                                  <p:stCondLst>
                                    <p:cond delay="2000"/>
                                  </p:stCondLst>
                                  <p:childTnLst>
                                    <p:set>
                                      <p:cBhvr>
                                        <p:cTn id="11" dur="1" fill="hold">
                                          <p:stCondLst>
                                            <p:cond delay="0"/>
                                          </p:stCondLst>
                                        </p:cTn>
                                        <p:tgtEl>
                                          <p:spTgt spid="20485"/>
                                        </p:tgtEl>
                                        <p:attrNameLst>
                                          <p:attrName>style.visibility</p:attrName>
                                        </p:attrNameLst>
                                      </p:cBhvr>
                                      <p:to>
                                        <p:strVal val="visible"/>
                                      </p:to>
                                    </p:set>
                                    <p:anim calcmode="lin" valueType="num">
                                      <p:cBhvr additive="base">
                                        <p:cTn id="12" dur="500" fill="hold"/>
                                        <p:tgtEl>
                                          <p:spTgt spid="20485"/>
                                        </p:tgtEl>
                                        <p:attrNameLst>
                                          <p:attrName>ppt_x</p:attrName>
                                        </p:attrNameLst>
                                      </p:cBhvr>
                                      <p:tavLst>
                                        <p:tav tm="0">
                                          <p:val>
                                            <p:strVal val="1+#ppt_w/2"/>
                                          </p:val>
                                        </p:tav>
                                        <p:tav tm="100000">
                                          <p:val>
                                            <p:strVal val="#ppt_x"/>
                                          </p:val>
                                        </p:tav>
                                      </p:tavLst>
                                    </p:anim>
                                    <p:anim calcmode="lin" valueType="num">
                                      <p:cBhvr additive="base">
                                        <p:cTn id="13" dur="500" fill="hold"/>
                                        <p:tgtEl>
                                          <p:spTgt spid="2048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8" fill="hold" grpId="0" nodeType="afterEffect">
                                  <p:stCondLst>
                                    <p:cond delay="2000"/>
                                  </p:stCondLst>
                                  <p:childTnLst>
                                    <p:set>
                                      <p:cBhvr>
                                        <p:cTn id="16" dur="1" fill="hold">
                                          <p:stCondLst>
                                            <p:cond delay="0"/>
                                          </p:stCondLst>
                                        </p:cTn>
                                        <p:tgtEl>
                                          <p:spTgt spid="20486"/>
                                        </p:tgtEl>
                                        <p:attrNameLst>
                                          <p:attrName>style.visibility</p:attrName>
                                        </p:attrNameLst>
                                      </p:cBhvr>
                                      <p:to>
                                        <p:strVal val="visible"/>
                                      </p:to>
                                    </p:set>
                                    <p:anim calcmode="lin" valueType="num">
                                      <p:cBhvr additive="base">
                                        <p:cTn id="17" dur="500" fill="hold"/>
                                        <p:tgtEl>
                                          <p:spTgt spid="20486"/>
                                        </p:tgtEl>
                                        <p:attrNameLst>
                                          <p:attrName>ppt_x</p:attrName>
                                        </p:attrNameLst>
                                      </p:cBhvr>
                                      <p:tavLst>
                                        <p:tav tm="0">
                                          <p:val>
                                            <p:strVal val="0-#ppt_w/2"/>
                                          </p:val>
                                        </p:tav>
                                        <p:tav tm="100000">
                                          <p:val>
                                            <p:strVal val="#ppt_x"/>
                                          </p:val>
                                        </p:tav>
                                      </p:tavLst>
                                    </p:anim>
                                    <p:anim calcmode="lin" valueType="num">
                                      <p:cBhvr additive="base">
                                        <p:cTn id="1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5" grpId="0" autoUpdateAnimBg="0"/>
      <p:bldP spid="2048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990600"/>
            <a:ext cx="4627517" cy="5784396"/>
          </a:xfrm>
          <a:prstGeom prst="rect">
            <a:avLst/>
          </a:prstGeom>
        </p:spPr>
      </p:pic>
      <p:sp>
        <p:nvSpPr>
          <p:cNvPr id="17410" name="Rectangle 2"/>
          <p:cNvSpPr>
            <a:spLocks noGrp="1" noChangeArrowheads="1"/>
          </p:cNvSpPr>
          <p:nvPr>
            <p:ph type="title" idx="4294967295"/>
          </p:nvPr>
        </p:nvSpPr>
        <p:spPr>
          <a:xfrm>
            <a:off x="304800" y="228600"/>
            <a:ext cx="8686800" cy="609600"/>
          </a:xfrm>
        </p:spPr>
        <p:txBody>
          <a:bodyPr/>
          <a:lstStyle/>
          <a:p>
            <a:pPr algn="l" eaLnBrk="1" hangingPunct="1"/>
            <a:r>
              <a:rPr lang="en-US" altLang="en-US" sz="3000" dirty="0" smtClean="0">
                <a:solidFill>
                  <a:srgbClr val="FFFF00"/>
                </a:solidFill>
              </a:rPr>
              <a:t>Earth is the 1</a:t>
            </a:r>
            <a:r>
              <a:rPr lang="en-US" altLang="en-US" sz="3000" baseline="30000" dirty="0" smtClean="0">
                <a:solidFill>
                  <a:srgbClr val="FFFF00"/>
                </a:solidFill>
              </a:rPr>
              <a:t>st</a:t>
            </a:r>
            <a:r>
              <a:rPr lang="en-US" altLang="en-US" sz="3000" dirty="0" smtClean="0">
                <a:solidFill>
                  <a:srgbClr val="FFFF00"/>
                </a:solidFill>
              </a:rPr>
              <a:t> planet we have come to that has a moon.</a:t>
            </a:r>
          </a:p>
        </p:txBody>
      </p:sp>
      <p:pic>
        <p:nvPicPr>
          <p:cNvPr id="17411" name="Picture 3" descr="E:\Astronomy Data Sheets\PIA00342 Earth Moon Galile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2908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p:cNvSpPr txBox="1">
            <a:spLocks noChangeArrowheads="1"/>
          </p:cNvSpPr>
          <p:nvPr/>
        </p:nvSpPr>
        <p:spPr bwMode="auto">
          <a:xfrm>
            <a:off x="228600" y="5791200"/>
            <a:ext cx="3200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dirty="0">
                <a:solidFill>
                  <a:srgbClr val="FFFF00"/>
                </a:solidFill>
              </a:rPr>
              <a:t>Earth and Moon as seen from the Galileo Spacecraft on its way to Jupiter.</a:t>
            </a:r>
          </a:p>
        </p:txBody>
      </p:sp>
      <p:sp>
        <p:nvSpPr>
          <p:cNvPr id="17413" name="Text Box 6"/>
          <p:cNvSpPr txBox="1">
            <a:spLocks noChangeArrowheads="1"/>
          </p:cNvSpPr>
          <p:nvPr/>
        </p:nvSpPr>
        <p:spPr bwMode="auto">
          <a:xfrm>
            <a:off x="1981200" y="990600"/>
            <a:ext cx="3657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The moon is 2158 Miles in Diameter and orbits the Earth at an average distance of about 240 thousand Miles.</a:t>
            </a:r>
          </a:p>
        </p:txBody>
      </p:sp>
      <p:sp>
        <p:nvSpPr>
          <p:cNvPr id="3" name="TextBox 2"/>
          <p:cNvSpPr txBox="1"/>
          <p:nvPr/>
        </p:nvSpPr>
        <p:spPr>
          <a:xfrm>
            <a:off x="3429000" y="3429000"/>
            <a:ext cx="2185578" cy="584775"/>
          </a:xfrm>
          <a:prstGeom prst="rect">
            <a:avLst/>
          </a:prstGeom>
          <a:noFill/>
        </p:spPr>
        <p:txBody>
          <a:bodyPr wrap="square" rtlCol="0">
            <a:spAutoFit/>
          </a:bodyPr>
          <a:lstStyle/>
          <a:p>
            <a:r>
              <a:rPr lang="en-US" sz="1600" b="1" dirty="0" smtClean="0">
                <a:solidFill>
                  <a:srgbClr val="FFFF00"/>
                </a:solidFill>
              </a:rPr>
              <a:t>Please Note the Detail at the Terminator</a:t>
            </a:r>
            <a:endParaRPr lang="en-US" sz="1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4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4500"/>
                            </p:stCondLst>
                            <p:childTnLst>
                              <p:par>
                                <p:cTn id="10" presetID="16" presetClass="entr" presetSubtype="21" fill="hold" grpId="0" nodeType="after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061288"/>
            <a:ext cx="6086790" cy="456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idx="4294967295"/>
          </p:nvPr>
        </p:nvSpPr>
        <p:spPr>
          <a:xfrm>
            <a:off x="3200400" y="0"/>
            <a:ext cx="2819400" cy="762000"/>
          </a:xfrm>
        </p:spPr>
        <p:txBody>
          <a:bodyPr/>
          <a:lstStyle/>
          <a:p>
            <a:pPr eaLnBrk="1" hangingPunct="1"/>
            <a:r>
              <a:rPr lang="en-US" altLang="en-US" smtClean="0">
                <a:solidFill>
                  <a:schemeClr val="bg1"/>
                </a:solidFill>
              </a:rPr>
              <a:t>The Moon</a:t>
            </a:r>
          </a:p>
        </p:txBody>
      </p:sp>
      <p:sp>
        <p:nvSpPr>
          <p:cNvPr id="22532" name="Text Box 4"/>
          <p:cNvSpPr txBox="1">
            <a:spLocks noChangeArrowheads="1"/>
          </p:cNvSpPr>
          <p:nvPr/>
        </p:nvSpPr>
        <p:spPr bwMode="auto">
          <a:xfrm>
            <a:off x="0" y="873838"/>
            <a:ext cx="43663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smtClean="0">
                <a:solidFill>
                  <a:schemeClr val="bg1"/>
                </a:solidFill>
              </a:rPr>
              <a:t>Is </a:t>
            </a:r>
            <a:r>
              <a:rPr lang="en-US" altLang="en-US" sz="2400" dirty="0">
                <a:solidFill>
                  <a:schemeClr val="bg1"/>
                </a:solidFill>
              </a:rPr>
              <a:t>the only other body in the solar system that man has walked 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343" y="3082119"/>
            <a:ext cx="477765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380931" y="1467563"/>
            <a:ext cx="4572000" cy="1569660"/>
          </a:xfrm>
          <a:prstGeom prst="rect">
            <a:avLst/>
          </a:prstGeom>
        </p:spPr>
        <p:txBody>
          <a:bodyPr>
            <a:spAutoFit/>
          </a:bodyPr>
          <a:lstStyle/>
          <a:p>
            <a:pPr lvl="0">
              <a:spcBef>
                <a:spcPct val="50000"/>
              </a:spcBef>
            </a:pPr>
            <a:r>
              <a:rPr lang="en-US" altLang="en-US" sz="2400" dirty="0"/>
              <a:t>During the 6 visits to the moon, astronauts collected samples, took pictures, did experiments, and played golf. </a:t>
            </a:r>
          </a:p>
        </p:txBody>
      </p:sp>
      <p:sp>
        <p:nvSpPr>
          <p:cNvPr id="2" name="TextBox 1"/>
          <p:cNvSpPr txBox="1"/>
          <p:nvPr/>
        </p:nvSpPr>
        <p:spPr>
          <a:xfrm>
            <a:off x="1" y="1785221"/>
            <a:ext cx="4366342" cy="461665"/>
          </a:xfrm>
          <a:prstGeom prst="rect">
            <a:avLst/>
          </a:prstGeom>
          <a:noFill/>
        </p:spPr>
        <p:txBody>
          <a:bodyPr wrap="square" rtlCol="0">
            <a:spAutoFit/>
          </a:bodyPr>
          <a:lstStyle/>
          <a:p>
            <a:pPr algn="ctr"/>
            <a:r>
              <a:rPr lang="en-US" sz="2400" dirty="0" smtClean="0">
                <a:solidFill>
                  <a:schemeClr val="bg1"/>
                </a:solidFill>
              </a:rPr>
              <a:t>Notice Lack of Detail</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0-#ppt_w/2"/>
                                          </p:val>
                                        </p:tav>
                                        <p:tav tm="100000">
                                          <p:val>
                                            <p:strVal val="#ppt_x"/>
                                          </p:val>
                                        </p:tav>
                                      </p:tavLst>
                                    </p:anim>
                                    <p:anim calcmode="lin" valueType="num">
                                      <p:cBhvr additive="base">
                                        <p:cTn id="8" dur="500" fill="hold"/>
                                        <p:tgtEl>
                                          <p:spTgt spid="2253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18434"/>
                                        </p:tgtEl>
                                        <p:attrNameLst>
                                          <p:attrName>style.visibility</p:attrName>
                                        </p:attrNameLst>
                                      </p:cBhvr>
                                      <p:to>
                                        <p:strVal val="visible"/>
                                      </p:to>
                                    </p:set>
                                    <p:animEffect transition="in" filter="fade">
                                      <p:cBhvr>
                                        <p:cTn id="11" dur="3500"/>
                                        <p:tgtEl>
                                          <p:spTgt spid="18434"/>
                                        </p:tgtEl>
                                      </p:cBhvr>
                                    </p:animEffect>
                                  </p:childTnLst>
                                </p:cTn>
                              </p:par>
                            </p:childTnLst>
                          </p:cTn>
                        </p:par>
                        <p:par>
                          <p:cTn id="12" fill="hold">
                            <p:stCondLst>
                              <p:cond delay="4500"/>
                            </p:stCondLst>
                            <p:childTnLst>
                              <p:par>
                                <p:cTn id="13" presetID="16" presetClass="entr" presetSubtype="21" fill="hold" grpId="0"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6000"/>
                            </p:stCondLst>
                            <p:childTnLst>
                              <p:par>
                                <p:cTn id="17" presetID="10" presetClass="entr" presetSubtype="0" fill="hold" nodeType="afterEffect">
                                  <p:stCondLst>
                                    <p:cond delay="200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500"/>
                                        <p:tgtEl>
                                          <p:spTgt spid="1026"/>
                                        </p:tgtEl>
                                      </p:cBhvr>
                                    </p:animEffect>
                                  </p:childTnLst>
                                </p:cTn>
                              </p:par>
                            </p:childTnLst>
                          </p:cTn>
                        </p:par>
                        <p:par>
                          <p:cTn id="20" fill="hold">
                            <p:stCondLst>
                              <p:cond delay="9500"/>
                            </p:stCondLst>
                            <p:childTnLst>
                              <p:par>
                                <p:cTn id="21" presetID="10" presetClass="entr" presetSubtype="0" fill="hold" grpId="0" nodeType="after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utoUpdateAnimBg="0"/>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505200" y="0"/>
            <a:ext cx="2057400" cy="609600"/>
          </a:xfrm>
        </p:spPr>
        <p:txBody>
          <a:bodyPr/>
          <a:lstStyle/>
          <a:p>
            <a:pPr eaLnBrk="1" hangingPunct="1"/>
            <a:r>
              <a:rPr lang="en-US" altLang="en-US" smtClean="0">
                <a:solidFill>
                  <a:schemeClr val="bg1"/>
                </a:solidFill>
              </a:rPr>
              <a:t>Moon</a:t>
            </a:r>
          </a:p>
        </p:txBody>
      </p:sp>
      <p:pic>
        <p:nvPicPr>
          <p:cNvPr id="23561" name="Picture 9" descr="E:\Astronomy Data Sheets\footprints on the m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9698"/>
            <a:ext cx="91440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Text Box 10"/>
          <p:cNvSpPr txBox="1">
            <a:spLocks noChangeArrowheads="1"/>
          </p:cNvSpPr>
          <p:nvPr/>
        </p:nvSpPr>
        <p:spPr bwMode="auto">
          <a:xfrm>
            <a:off x="228600" y="701402"/>
            <a:ext cx="8839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FF"/>
                </a:solidFill>
              </a:rPr>
              <a:t>Since the moon has no atmosphere, there is no wind or rain to wash away their footprints.  They will remain undisturbed until man visits the moon again.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750"/>
                                  </p:stCondLst>
                                  <p:childTnLst>
                                    <p:set>
                                      <p:cBhvr>
                                        <p:cTn id="6" dur="1" fill="hold">
                                          <p:stCondLst>
                                            <p:cond delay="499"/>
                                          </p:stCondLst>
                                        </p:cTn>
                                        <p:tgtEl>
                                          <p:spTgt spid="23562"/>
                                        </p:tgtEl>
                                        <p:attrNameLst>
                                          <p:attrName>style.visibility</p:attrName>
                                        </p:attrNameLst>
                                      </p:cBhvr>
                                      <p:to>
                                        <p:strVal val="visible"/>
                                      </p:to>
                                    </p:set>
                                  </p:childTnLst>
                                </p:cTn>
                              </p:par>
                            </p:childTnLst>
                          </p:cTn>
                        </p:par>
                        <p:par>
                          <p:cTn id="7" fill="hold">
                            <p:stCondLst>
                              <p:cond delay="1250"/>
                            </p:stCondLst>
                            <p:childTnLst>
                              <p:par>
                                <p:cTn id="8" presetID="1" presetClass="entr" presetSubtype="0" fill="hold" nodeType="afterEffect">
                                  <p:stCondLst>
                                    <p:cond delay="2000"/>
                                  </p:stCondLst>
                                  <p:childTnLst>
                                    <p:set>
                                      <p:cBhvr>
                                        <p:cTn id="9" dur="1" fill="hold">
                                          <p:stCondLst>
                                            <p:cond delay="499"/>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E:\Astronomy Data Sheets\Moon phases2 inver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0"/>
            <a:ext cx="6110288"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E:\Astronomy Data Sheets\moon phases from Earth inver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554538"/>
            <a:ext cx="64770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2"/>
          <p:cNvSpPr>
            <a:spLocks noGrp="1" noChangeArrowheads="1"/>
          </p:cNvSpPr>
          <p:nvPr>
            <p:ph type="title" idx="4294967295"/>
          </p:nvPr>
        </p:nvSpPr>
        <p:spPr>
          <a:xfrm>
            <a:off x="191637" y="150812"/>
            <a:ext cx="2819400" cy="685800"/>
          </a:xfrm>
        </p:spPr>
        <p:txBody>
          <a:bodyPr/>
          <a:lstStyle/>
          <a:p>
            <a:pPr eaLnBrk="1" hangingPunct="1"/>
            <a:r>
              <a:rPr lang="en-US" altLang="en-US" dirty="0" smtClean="0">
                <a:solidFill>
                  <a:schemeClr val="bg1"/>
                </a:solidFill>
              </a:rPr>
              <a:t>The Moon</a:t>
            </a:r>
          </a:p>
        </p:txBody>
      </p:sp>
      <p:sp>
        <p:nvSpPr>
          <p:cNvPr id="20485" name="Text Box 5"/>
          <p:cNvSpPr txBox="1">
            <a:spLocks noChangeArrowheads="1"/>
          </p:cNvSpPr>
          <p:nvPr/>
        </p:nvSpPr>
        <p:spPr bwMode="auto">
          <a:xfrm>
            <a:off x="77337" y="2659026"/>
            <a:ext cx="3048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chemeClr val="bg1"/>
                </a:solidFill>
              </a:rPr>
              <a:t>The moon completes one orbit around the Earth every 27.3 days, which is the same amount of time it takes to rotate one time, this means we always see the same side of the moon.</a:t>
            </a:r>
          </a:p>
        </p:txBody>
      </p:sp>
      <p:sp>
        <p:nvSpPr>
          <p:cNvPr id="20486" name="Text Box 8"/>
          <p:cNvSpPr txBox="1">
            <a:spLocks noChangeArrowheads="1"/>
          </p:cNvSpPr>
          <p:nvPr/>
        </p:nvSpPr>
        <p:spPr bwMode="auto">
          <a:xfrm>
            <a:off x="0" y="836612"/>
            <a:ext cx="3352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dirty="0">
                <a:solidFill>
                  <a:srgbClr val="FFFFFF"/>
                </a:solidFill>
              </a:rPr>
              <a:t>This graphic explains the phases of the moon.  The Sun is located off the right edge of the screen, the Earth is in center and the number corresponds to the view below.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500"/>
                                  </p:stCondLst>
                                  <p:childTnLst>
                                    <p:set>
                                      <p:cBhvr>
                                        <p:cTn id="6" dur="1" fill="hold">
                                          <p:stCondLst>
                                            <p:cond delay="0"/>
                                          </p:stCondLst>
                                        </p:cTn>
                                        <p:tgtEl>
                                          <p:spTgt spid="20486"/>
                                        </p:tgtEl>
                                        <p:attrNameLst>
                                          <p:attrName>style.visibility</p:attrName>
                                        </p:attrNameLst>
                                      </p:cBhvr>
                                      <p:to>
                                        <p:strVal val="visible"/>
                                      </p:to>
                                    </p:set>
                                    <p:animEffect transition="in" filter="wheel(8)">
                                      <p:cBhvr>
                                        <p:cTn id="7" dur="2000"/>
                                        <p:tgtEl>
                                          <p:spTgt spid="20486"/>
                                        </p:tgtEl>
                                      </p:cBhvr>
                                    </p:animEffect>
                                  </p:childTnLst>
                                </p:cTn>
                              </p:par>
                            </p:childTnLst>
                          </p:cTn>
                        </p:par>
                        <p:par>
                          <p:cTn id="8" fill="hold">
                            <p:stCondLst>
                              <p:cond delay="2500"/>
                            </p:stCondLst>
                            <p:childTnLst>
                              <p:par>
                                <p:cTn id="9" presetID="14" presetClass="entr" presetSubtype="10" fill="hold" grpId="0" nodeType="afterEffect">
                                  <p:stCondLst>
                                    <p:cond delay="2000"/>
                                  </p:stCondLst>
                                  <p:childTnLst>
                                    <p:set>
                                      <p:cBhvr>
                                        <p:cTn id="10" dur="1" fill="hold">
                                          <p:stCondLst>
                                            <p:cond delay="0"/>
                                          </p:stCondLst>
                                        </p:cTn>
                                        <p:tgtEl>
                                          <p:spTgt spid="20485"/>
                                        </p:tgtEl>
                                        <p:attrNameLst>
                                          <p:attrName>style.visibility</p:attrName>
                                        </p:attrNameLst>
                                      </p:cBhvr>
                                      <p:to>
                                        <p:strVal val="visible"/>
                                      </p:to>
                                    </p:set>
                                    <p:animEffect transition="in" filter="randombar(horizontal)">
                                      <p:cBhvr>
                                        <p:cTn id="11" dur="1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vault\Astronomy\EAS\Powerpoint Presentations\Astronomy101\SolarEclipse2017-Timel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86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84776" y="5029200"/>
            <a:ext cx="4114800" cy="954107"/>
          </a:xfrm>
          <a:prstGeom prst="rect">
            <a:avLst/>
          </a:prstGeom>
          <a:noFill/>
        </p:spPr>
        <p:txBody>
          <a:bodyPr wrap="square" rtlCol="0">
            <a:spAutoFit/>
          </a:bodyPr>
          <a:lstStyle/>
          <a:p>
            <a:pPr algn="ctr"/>
            <a:r>
              <a:rPr lang="en-US" sz="3200" dirty="0" smtClean="0">
                <a:solidFill>
                  <a:srgbClr val="FFFF00"/>
                </a:solidFill>
              </a:rPr>
              <a:t>Total Solar Eclipse</a:t>
            </a:r>
          </a:p>
          <a:p>
            <a:pPr algn="ctr"/>
            <a:r>
              <a:rPr lang="en-US" sz="2000" dirty="0" smtClean="0">
                <a:solidFill>
                  <a:srgbClr val="FFFF00"/>
                </a:solidFill>
              </a:rPr>
              <a:t>Photo by Dave </a:t>
            </a:r>
            <a:r>
              <a:rPr lang="en-US" sz="2000" dirty="0" err="1" smtClean="0">
                <a:solidFill>
                  <a:srgbClr val="FFFF00"/>
                </a:solidFill>
              </a:rPr>
              <a:t>Kube</a:t>
            </a:r>
            <a:endParaRPr lang="en-US" sz="2000" dirty="0">
              <a:solidFill>
                <a:srgbClr val="FFFF00"/>
              </a:solidFill>
            </a:endParaRPr>
          </a:p>
        </p:txBody>
      </p:sp>
      <p:sp>
        <p:nvSpPr>
          <p:cNvPr id="3" name="TextBox 2"/>
          <p:cNvSpPr txBox="1"/>
          <p:nvPr/>
        </p:nvSpPr>
        <p:spPr>
          <a:xfrm>
            <a:off x="381000" y="1752600"/>
            <a:ext cx="3429000" cy="2012859"/>
          </a:xfrm>
          <a:prstGeom prst="rect">
            <a:avLst/>
          </a:prstGeom>
          <a:noFill/>
        </p:spPr>
        <p:txBody>
          <a:bodyPr wrap="square" rtlCol="0">
            <a:spAutoFit/>
          </a:bodyPr>
          <a:lstStyle/>
          <a:p>
            <a:pPr algn="ctr"/>
            <a:r>
              <a:rPr lang="en-US" sz="2400" dirty="0" smtClean="0">
                <a:solidFill>
                  <a:srgbClr val="FFFF00"/>
                </a:solidFill>
              </a:rPr>
              <a:t>Moon Passes Between the Sun and Earth.</a:t>
            </a:r>
          </a:p>
          <a:p>
            <a:pPr algn="ctr"/>
            <a:r>
              <a:rPr lang="en-US" sz="2400" dirty="0" smtClean="0">
                <a:solidFill>
                  <a:srgbClr val="FFFF00"/>
                </a:solidFill>
              </a:rPr>
              <a:t>Blocks the Sunlight as the Earth passes through the Moon’s Shadow</a:t>
            </a:r>
            <a:endParaRPr lang="en-US" sz="2400" dirty="0">
              <a:solidFill>
                <a:srgbClr val="FFFF00"/>
              </a:solidFill>
            </a:endParaRPr>
          </a:p>
        </p:txBody>
      </p:sp>
      <p:sp>
        <p:nvSpPr>
          <p:cNvPr id="4" name="TextBox 3"/>
          <p:cNvSpPr txBox="1"/>
          <p:nvPr/>
        </p:nvSpPr>
        <p:spPr>
          <a:xfrm>
            <a:off x="5465064" y="4191000"/>
            <a:ext cx="2554224" cy="707886"/>
          </a:xfrm>
          <a:prstGeom prst="rect">
            <a:avLst/>
          </a:prstGeom>
          <a:noFill/>
        </p:spPr>
        <p:txBody>
          <a:bodyPr wrap="square" rtlCol="0">
            <a:spAutoFit/>
          </a:bodyPr>
          <a:lstStyle/>
          <a:p>
            <a:r>
              <a:rPr lang="en-US" b="1" dirty="0" smtClean="0">
                <a:solidFill>
                  <a:srgbClr val="FFFF00"/>
                </a:solidFill>
              </a:rPr>
              <a:t>New Moon</a:t>
            </a:r>
            <a:endParaRPr lang="en-US" b="1" dirty="0">
              <a:solidFill>
                <a:srgbClr val="FFFF00"/>
              </a:solidFill>
            </a:endParaRPr>
          </a:p>
        </p:txBody>
      </p:sp>
    </p:spTree>
    <p:extLst>
      <p:ext uri="{BB962C8B-B14F-4D97-AF65-F5344CB8AC3E}">
        <p14:creationId xmlns:p14="http://schemas.microsoft.com/office/powerpoint/2010/main" val="7156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250"/>
                                        <p:tgtEl>
                                          <p:spTgt spid="2"/>
                                        </p:tgtEl>
                                      </p:cBhvr>
                                    </p:animEffect>
                                    <p:anim calcmode="lin" valueType="num">
                                      <p:cBhvr>
                                        <p:cTn id="14" dur="1250" fill="hold"/>
                                        <p:tgtEl>
                                          <p:spTgt spid="2"/>
                                        </p:tgtEl>
                                        <p:attrNameLst>
                                          <p:attrName>ppt_x</p:attrName>
                                        </p:attrNameLst>
                                      </p:cBhvr>
                                      <p:tavLst>
                                        <p:tav tm="0">
                                          <p:val>
                                            <p:strVal val="#ppt_x"/>
                                          </p:val>
                                        </p:tav>
                                        <p:tav tm="100000">
                                          <p:val>
                                            <p:strVal val="#ppt_x"/>
                                          </p:val>
                                        </p:tav>
                                      </p:tavLst>
                                    </p:anim>
                                    <p:anim calcmode="lin" valueType="num">
                                      <p:cBhvr>
                                        <p:cTn id="15"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atavault\Astronomy\EAS\Powerpoint Presentations\Astronomy101\2015-0327-LunarEclipseTotalityDark-18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766489"/>
            <a:ext cx="8229600" cy="1471172"/>
          </a:xfrm>
          <a:prstGeom prst="rect">
            <a:avLst/>
          </a:prstGeom>
          <a:noFill/>
        </p:spPr>
        <p:txBody>
          <a:bodyPr wrap="square" rtlCol="0">
            <a:spAutoFit/>
          </a:bodyPr>
          <a:lstStyle/>
          <a:p>
            <a:pPr algn="ctr"/>
            <a:r>
              <a:rPr lang="en-US" sz="3200" dirty="0" smtClean="0">
                <a:solidFill>
                  <a:srgbClr val="FFFF00"/>
                </a:solidFill>
              </a:rPr>
              <a:t>Lunar Eclipse</a:t>
            </a:r>
          </a:p>
          <a:p>
            <a:pPr algn="ctr"/>
            <a:r>
              <a:rPr lang="en-US" sz="2400" dirty="0" smtClean="0">
                <a:solidFill>
                  <a:srgbClr val="FFFF00"/>
                </a:solidFill>
              </a:rPr>
              <a:t>September 07, 2015</a:t>
            </a:r>
          </a:p>
          <a:p>
            <a:pPr algn="ctr"/>
            <a:r>
              <a:rPr lang="en-US" sz="2400" dirty="0" smtClean="0">
                <a:solidFill>
                  <a:srgbClr val="FFFF00"/>
                </a:solidFill>
              </a:rPr>
              <a:t>Photo by Dave </a:t>
            </a:r>
            <a:r>
              <a:rPr lang="en-US" sz="2400" dirty="0" err="1" smtClean="0">
                <a:solidFill>
                  <a:srgbClr val="FFFF00"/>
                </a:solidFill>
              </a:rPr>
              <a:t>Kube</a:t>
            </a:r>
            <a:endParaRPr lang="en-US" sz="2400" dirty="0">
              <a:solidFill>
                <a:srgbClr val="FFFF00"/>
              </a:solidFill>
            </a:endParaRPr>
          </a:p>
        </p:txBody>
      </p:sp>
      <p:sp>
        <p:nvSpPr>
          <p:cNvPr id="4" name="TextBox 3"/>
          <p:cNvSpPr txBox="1"/>
          <p:nvPr/>
        </p:nvSpPr>
        <p:spPr>
          <a:xfrm>
            <a:off x="228600" y="3352800"/>
            <a:ext cx="2057400" cy="2382191"/>
          </a:xfrm>
          <a:prstGeom prst="rect">
            <a:avLst/>
          </a:prstGeom>
          <a:noFill/>
        </p:spPr>
        <p:txBody>
          <a:bodyPr wrap="square" rtlCol="0">
            <a:spAutoFit/>
          </a:bodyPr>
          <a:lstStyle/>
          <a:p>
            <a:r>
              <a:rPr lang="en-US" sz="2400" dirty="0" smtClean="0">
                <a:solidFill>
                  <a:srgbClr val="FFFF00"/>
                </a:solidFill>
              </a:rPr>
              <a:t>Earth is Between the Sun and Moon.</a:t>
            </a:r>
          </a:p>
          <a:p>
            <a:r>
              <a:rPr lang="en-US" sz="2400" dirty="0" smtClean="0">
                <a:solidFill>
                  <a:srgbClr val="FFFF00"/>
                </a:solidFill>
              </a:rPr>
              <a:t>Moon is in the Earth’s Shadow.</a:t>
            </a:r>
            <a:endParaRPr lang="en-US" sz="2400" dirty="0">
              <a:solidFill>
                <a:srgbClr val="FFFF00"/>
              </a:solidFill>
            </a:endParaRPr>
          </a:p>
        </p:txBody>
      </p:sp>
      <p:sp>
        <p:nvSpPr>
          <p:cNvPr id="3" name="TextBox 2"/>
          <p:cNvSpPr txBox="1"/>
          <p:nvPr/>
        </p:nvSpPr>
        <p:spPr>
          <a:xfrm>
            <a:off x="457200" y="67747"/>
            <a:ext cx="8229600" cy="707886"/>
          </a:xfrm>
          <a:prstGeom prst="rect">
            <a:avLst/>
          </a:prstGeom>
          <a:noFill/>
        </p:spPr>
        <p:txBody>
          <a:bodyPr wrap="square" rtlCol="0">
            <a:spAutoFit/>
          </a:bodyPr>
          <a:lstStyle/>
          <a:p>
            <a:pPr algn="ctr"/>
            <a:r>
              <a:rPr lang="en-US" b="1" dirty="0" smtClean="0">
                <a:solidFill>
                  <a:srgbClr val="FFFF00"/>
                </a:solidFill>
              </a:rPr>
              <a:t>Full Moon</a:t>
            </a:r>
            <a:endParaRPr lang="en-US" b="1" dirty="0">
              <a:solidFill>
                <a:srgbClr val="FFFF00"/>
              </a:solidFill>
            </a:endParaRPr>
          </a:p>
        </p:txBody>
      </p:sp>
      <p:sp>
        <p:nvSpPr>
          <p:cNvPr id="5" name="TextBox 4"/>
          <p:cNvSpPr txBox="1"/>
          <p:nvPr/>
        </p:nvSpPr>
        <p:spPr>
          <a:xfrm>
            <a:off x="6781800" y="3352800"/>
            <a:ext cx="2286000" cy="1938992"/>
          </a:xfrm>
          <a:prstGeom prst="rect">
            <a:avLst/>
          </a:prstGeom>
          <a:noFill/>
        </p:spPr>
        <p:txBody>
          <a:bodyPr wrap="square" rtlCol="0">
            <a:spAutoFit/>
          </a:bodyPr>
          <a:lstStyle/>
          <a:p>
            <a:pPr algn="r"/>
            <a:r>
              <a:rPr lang="en-US" sz="2400" dirty="0" smtClean="0">
                <a:solidFill>
                  <a:srgbClr val="FFFF00"/>
                </a:solidFill>
              </a:rPr>
              <a:t>Red Color is Due to Sunlight Refracting through Earth’s Atmosphere</a:t>
            </a:r>
            <a:endParaRPr lang="en-US" sz="2400" dirty="0">
              <a:solidFill>
                <a:srgbClr val="FFFF00"/>
              </a:solidFill>
            </a:endParaRPr>
          </a:p>
        </p:txBody>
      </p:sp>
    </p:spTree>
    <p:extLst>
      <p:ext uri="{BB962C8B-B14F-4D97-AF65-F5344CB8AC3E}">
        <p14:creationId xmlns:p14="http://schemas.microsoft.com/office/powerpoint/2010/main" val="25644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3000"/>
                            </p:stCondLst>
                            <p:childTnLst>
                              <p:par>
                                <p:cTn id="9" presetID="42" presetClass="entr" presetSubtype="0" fill="hold" grpId="0" nodeType="after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anim calcmode="lin" valueType="num">
                                      <p:cBhvr>
                                        <p:cTn id="12" dur="1500" fill="hold"/>
                                        <p:tgtEl>
                                          <p:spTgt spid="4"/>
                                        </p:tgtEl>
                                        <p:attrNameLst>
                                          <p:attrName>ppt_x</p:attrName>
                                        </p:attrNameLst>
                                      </p:cBhvr>
                                      <p:tavLst>
                                        <p:tav tm="0">
                                          <p:val>
                                            <p:strVal val="#ppt_x"/>
                                          </p:val>
                                        </p:tav>
                                        <p:tav tm="100000">
                                          <p:val>
                                            <p:strVal val="#ppt_x"/>
                                          </p:val>
                                        </p:tav>
                                      </p:tavLst>
                                    </p:anim>
                                    <p:anim calcmode="lin" valueType="num">
                                      <p:cBhvr>
                                        <p:cTn id="13" dur="1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6000"/>
                            </p:stCondLst>
                            <p:childTnLst>
                              <p:par>
                                <p:cTn id="15" presetID="42" presetClass="entr" presetSubtype="0" fill="hold" grpId="0" nodeType="afterEffect">
                                  <p:stCondLst>
                                    <p:cond delay="1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E:\Astronomy Data Sheets\PIA00122 earth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
            <a:ext cx="8610600" cy="86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idx="4294967295"/>
          </p:nvPr>
        </p:nvSpPr>
        <p:spPr>
          <a:xfrm>
            <a:off x="3886200" y="0"/>
            <a:ext cx="1524000" cy="685800"/>
          </a:xfrm>
        </p:spPr>
        <p:txBody>
          <a:bodyPr/>
          <a:lstStyle/>
          <a:p>
            <a:pPr eaLnBrk="1" hangingPunct="1"/>
            <a:r>
              <a:rPr lang="en-US" altLang="en-US" b="1" dirty="0" smtClean="0">
                <a:solidFill>
                  <a:srgbClr val="FF3300"/>
                </a:solidFill>
              </a:rPr>
              <a:t>Mars</a:t>
            </a:r>
          </a:p>
        </p:txBody>
      </p:sp>
      <p:pic>
        <p:nvPicPr>
          <p:cNvPr id="21508" name="Picture 3" descr="E:\Astronomy Data Sheets\m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43434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533400" y="762000"/>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3300"/>
                </a:solidFill>
              </a:rPr>
              <a:t>H</a:t>
            </a:r>
            <a:r>
              <a:rPr lang="en-US" altLang="en-US" sz="2400" dirty="0" smtClean="0">
                <a:solidFill>
                  <a:srgbClr val="FF3300"/>
                </a:solidFill>
              </a:rPr>
              <a:t>as </a:t>
            </a:r>
            <a:r>
              <a:rPr lang="en-US" altLang="en-US" sz="2400" dirty="0">
                <a:solidFill>
                  <a:srgbClr val="FF3300"/>
                </a:solidFill>
              </a:rPr>
              <a:t>a diameter of 4200 miles which is only about half the size of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500"/>
                                  </p:stCondLst>
                                  <p:childTnLst>
                                    <p:set>
                                      <p:cBhvr>
                                        <p:cTn id="6" dur="1" fill="hold">
                                          <p:stCondLst>
                                            <p:cond delay="0"/>
                                          </p:stCondLst>
                                        </p:cTn>
                                        <p:tgtEl>
                                          <p:spTgt spid="25604"/>
                                        </p:tgtEl>
                                        <p:attrNameLst>
                                          <p:attrName>style.visibility</p:attrName>
                                        </p:attrNameLst>
                                      </p:cBhvr>
                                      <p:to>
                                        <p:strVal val="visible"/>
                                      </p:to>
                                    </p:set>
                                    <p:animEffect transition="in" filter="dissolve">
                                      <p:cBhvr>
                                        <p:cTn id="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3962400" y="0"/>
            <a:ext cx="1828800" cy="685800"/>
          </a:xfrm>
        </p:spPr>
        <p:txBody>
          <a:bodyPr/>
          <a:lstStyle/>
          <a:p>
            <a:pPr eaLnBrk="1" hangingPunct="1"/>
            <a:r>
              <a:rPr lang="en-US" altLang="en-US" b="1" dirty="0" smtClean="0">
                <a:solidFill>
                  <a:srgbClr val="FF3300"/>
                </a:solidFill>
              </a:rPr>
              <a:t>Mars</a:t>
            </a:r>
          </a:p>
        </p:txBody>
      </p:sp>
      <p:pic>
        <p:nvPicPr>
          <p:cNvPr id="26627" name="Picture 3" descr="E:\Astronomy Data Sheets\Giovanni Schiaparelli Canals on Mars- 1835-19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2628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E:\Astronomy Data Sheets\Schiaparelli_map of Mar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17838"/>
            <a:ext cx="57150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3048000" y="685800"/>
            <a:ext cx="6096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chemeClr val="bg1"/>
                </a:solidFill>
              </a:rPr>
              <a:t>In the 1800’s an Italian astronomer named Giovanni Schiaparelli mapped what looked like unnaturally straight lines on Mars.  It was thought that these were great canals built to carry water.</a:t>
            </a:r>
          </a:p>
        </p:txBody>
      </p:sp>
      <p:sp>
        <p:nvSpPr>
          <p:cNvPr id="26630" name="Text Box 6"/>
          <p:cNvSpPr txBox="1">
            <a:spLocks noChangeArrowheads="1"/>
          </p:cNvSpPr>
          <p:nvPr/>
        </p:nvSpPr>
        <p:spPr bwMode="auto">
          <a:xfrm>
            <a:off x="3048000" y="2057400"/>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chemeClr val="bg1"/>
                </a:solidFill>
              </a:rPr>
              <a:t>This fueled peoples imagination, and people started to believe there were little green men on Mars.</a:t>
            </a:r>
          </a:p>
        </p:txBody>
      </p:sp>
      <p:sp>
        <p:nvSpPr>
          <p:cNvPr id="26631" name="Text Box 7"/>
          <p:cNvSpPr txBox="1">
            <a:spLocks noChangeArrowheads="1"/>
          </p:cNvSpPr>
          <p:nvPr/>
        </p:nvSpPr>
        <p:spPr bwMode="auto">
          <a:xfrm>
            <a:off x="152400" y="3921208"/>
            <a:ext cx="3200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chemeClr val="bg1"/>
                </a:solidFill>
              </a:rPr>
              <a:t>We </a:t>
            </a:r>
            <a:r>
              <a:rPr lang="en-US" altLang="en-US" sz="2000" dirty="0" smtClean="0">
                <a:solidFill>
                  <a:schemeClr val="bg1"/>
                </a:solidFill>
              </a:rPr>
              <a:t>know now that </a:t>
            </a:r>
            <a:r>
              <a:rPr lang="en-US" altLang="en-US" sz="2000" dirty="0">
                <a:solidFill>
                  <a:schemeClr val="bg1"/>
                </a:solidFill>
              </a:rPr>
              <a:t>these were likely just lines in the lens of his telescope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627"/>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1000"/>
                                  </p:stCondLst>
                                  <p:childTnLst>
                                    <p:set>
                                      <p:cBhvr>
                                        <p:cTn id="9" dur="1" fill="hold">
                                          <p:stCondLst>
                                            <p:cond delay="0"/>
                                          </p:stCondLst>
                                        </p:cTn>
                                        <p:tgtEl>
                                          <p:spTgt spid="26629"/>
                                        </p:tgtEl>
                                        <p:attrNameLst>
                                          <p:attrName>style.visibility</p:attrName>
                                        </p:attrNameLst>
                                      </p:cBhvr>
                                      <p:to>
                                        <p:strVal val="visible"/>
                                      </p:to>
                                    </p:set>
                                    <p:animEffect transition="in" filter="box(in)">
                                      <p:cBhvr>
                                        <p:cTn id="10" dur="500"/>
                                        <p:tgtEl>
                                          <p:spTgt spid="26629"/>
                                        </p:tgtEl>
                                      </p:cBhvr>
                                    </p:animEffect>
                                  </p:childTnLst>
                                </p:cTn>
                              </p:par>
                            </p:childTnLst>
                          </p:cTn>
                        </p:par>
                        <p:par>
                          <p:cTn id="11" fill="hold" nodeType="afterGroup">
                            <p:stCondLst>
                              <p:cond delay="2000"/>
                            </p:stCondLst>
                            <p:childTnLst>
                              <p:par>
                                <p:cTn id="12" presetID="5" presetClass="entr" presetSubtype="10" fill="hold" nodeType="afterEffect">
                                  <p:stCondLst>
                                    <p:cond delay="3000"/>
                                  </p:stCondLst>
                                  <p:childTnLst>
                                    <p:set>
                                      <p:cBhvr>
                                        <p:cTn id="13" dur="1" fill="hold">
                                          <p:stCondLst>
                                            <p:cond delay="0"/>
                                          </p:stCondLst>
                                        </p:cTn>
                                        <p:tgtEl>
                                          <p:spTgt spid="26628"/>
                                        </p:tgtEl>
                                        <p:attrNameLst>
                                          <p:attrName>style.visibility</p:attrName>
                                        </p:attrNameLst>
                                      </p:cBhvr>
                                      <p:to>
                                        <p:strVal val="visible"/>
                                      </p:to>
                                    </p:set>
                                    <p:animEffect transition="in" filter="checkerboard(across)">
                                      <p:cBhvr>
                                        <p:cTn id="14" dur="500"/>
                                        <p:tgtEl>
                                          <p:spTgt spid="26628"/>
                                        </p:tgtEl>
                                      </p:cBhvr>
                                    </p:animEffect>
                                  </p:childTnLst>
                                </p:cTn>
                              </p:par>
                            </p:childTnLst>
                          </p:cTn>
                        </p:par>
                        <p:par>
                          <p:cTn id="15" fill="hold" nodeType="afterGroup">
                            <p:stCondLst>
                              <p:cond delay="5500"/>
                            </p:stCondLst>
                            <p:childTnLst>
                              <p:par>
                                <p:cTn id="16" presetID="2" presetClass="entr" presetSubtype="8" fill="hold" grpId="0" nodeType="afterEffect">
                                  <p:stCondLst>
                                    <p:cond delay="2000"/>
                                  </p:stCondLst>
                                  <p:childTnLst>
                                    <p:set>
                                      <p:cBhvr>
                                        <p:cTn id="17" dur="1" fill="hold">
                                          <p:stCondLst>
                                            <p:cond delay="0"/>
                                          </p:stCondLst>
                                        </p:cTn>
                                        <p:tgtEl>
                                          <p:spTgt spid="26630"/>
                                        </p:tgtEl>
                                        <p:attrNameLst>
                                          <p:attrName>style.visibility</p:attrName>
                                        </p:attrNameLst>
                                      </p:cBhvr>
                                      <p:to>
                                        <p:strVal val="visible"/>
                                      </p:to>
                                    </p:set>
                                    <p:anim calcmode="lin" valueType="num">
                                      <p:cBhvr additive="base">
                                        <p:cTn id="18" dur="500" fill="hold"/>
                                        <p:tgtEl>
                                          <p:spTgt spid="26630"/>
                                        </p:tgtEl>
                                        <p:attrNameLst>
                                          <p:attrName>ppt_x</p:attrName>
                                        </p:attrNameLst>
                                      </p:cBhvr>
                                      <p:tavLst>
                                        <p:tav tm="0">
                                          <p:val>
                                            <p:strVal val="0-#ppt_w/2"/>
                                          </p:val>
                                        </p:tav>
                                        <p:tav tm="100000">
                                          <p:val>
                                            <p:strVal val="#ppt_x"/>
                                          </p:val>
                                        </p:tav>
                                      </p:tavLst>
                                    </p:anim>
                                    <p:anim calcmode="lin" valueType="num">
                                      <p:cBhvr additive="base">
                                        <p:cTn id="19" dur="500" fill="hold"/>
                                        <p:tgtEl>
                                          <p:spTgt spid="2663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8000"/>
                            </p:stCondLst>
                            <p:childTnLst>
                              <p:par>
                                <p:cTn id="21" presetID="2" presetClass="entr" presetSubtype="4" fill="hold" grpId="0" nodeType="afterEffect">
                                  <p:stCondLst>
                                    <p:cond delay="2000"/>
                                  </p:stCondLst>
                                  <p:childTnLst>
                                    <p:set>
                                      <p:cBhvr>
                                        <p:cTn id="22" dur="1" fill="hold">
                                          <p:stCondLst>
                                            <p:cond delay="0"/>
                                          </p:stCondLst>
                                        </p:cTn>
                                        <p:tgtEl>
                                          <p:spTgt spid="26631"/>
                                        </p:tgtEl>
                                        <p:attrNameLst>
                                          <p:attrName>style.visibility</p:attrName>
                                        </p:attrNameLst>
                                      </p:cBhvr>
                                      <p:to>
                                        <p:strVal val="visible"/>
                                      </p:to>
                                    </p:set>
                                    <p:anim calcmode="lin" valueType="num">
                                      <p:cBhvr additive="base">
                                        <p:cTn id="23" dur="500" fill="hold"/>
                                        <p:tgtEl>
                                          <p:spTgt spid="26631"/>
                                        </p:tgtEl>
                                        <p:attrNameLst>
                                          <p:attrName>ppt_x</p:attrName>
                                        </p:attrNameLst>
                                      </p:cBhvr>
                                      <p:tavLst>
                                        <p:tav tm="0">
                                          <p:val>
                                            <p:strVal val="#ppt_x"/>
                                          </p:val>
                                        </p:tav>
                                        <p:tav tm="100000">
                                          <p:val>
                                            <p:strVal val="#ppt_x"/>
                                          </p:val>
                                        </p:tav>
                                      </p:tavLst>
                                    </p:anim>
                                    <p:anim calcmode="lin" valueType="num">
                                      <p:cBhvr additive="base">
                                        <p:cTn id="24" dur="500" fill="hold"/>
                                        <p:tgtEl>
                                          <p:spTgt spid="266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P spid="26630" grpId="0" autoUpdateAnimBg="0"/>
      <p:bldP spid="2663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descr="refractor detai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731718" cy="22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152400"/>
            <a:ext cx="8731718" cy="707886"/>
          </a:xfrm>
          <a:prstGeom prst="rect">
            <a:avLst/>
          </a:prstGeom>
          <a:noFill/>
        </p:spPr>
        <p:txBody>
          <a:bodyPr wrap="square" rtlCol="0">
            <a:spAutoFit/>
          </a:bodyPr>
          <a:lstStyle/>
          <a:p>
            <a:pPr algn="ctr"/>
            <a:r>
              <a:rPr lang="en-US" dirty="0" smtClean="0">
                <a:solidFill>
                  <a:srgbClr val="FFFF00"/>
                </a:solidFill>
              </a:rPr>
              <a:t>Refractor Telescope</a:t>
            </a:r>
            <a:endParaRPr lang="en-US" dirty="0">
              <a:solidFill>
                <a:srgbClr val="FFFF00"/>
              </a:solidFill>
            </a:endParaRPr>
          </a:p>
        </p:txBody>
      </p:sp>
      <p:sp>
        <p:nvSpPr>
          <p:cNvPr id="3" name="TextBox 2"/>
          <p:cNvSpPr txBox="1"/>
          <p:nvPr/>
        </p:nvSpPr>
        <p:spPr>
          <a:xfrm>
            <a:off x="141514" y="4267200"/>
            <a:ext cx="8731718" cy="523220"/>
          </a:xfrm>
          <a:prstGeom prst="rect">
            <a:avLst/>
          </a:prstGeom>
          <a:noFill/>
        </p:spPr>
        <p:txBody>
          <a:bodyPr wrap="square" rtlCol="0">
            <a:spAutoFit/>
          </a:bodyPr>
          <a:lstStyle/>
          <a:p>
            <a:pPr algn="ctr"/>
            <a:r>
              <a:rPr lang="en-US" sz="2800" dirty="0" smtClean="0">
                <a:solidFill>
                  <a:srgbClr val="FFFF00"/>
                </a:solidFill>
              </a:rPr>
              <a:t>Refractors – Have no Mirrors</a:t>
            </a:r>
            <a:endParaRPr lang="en-US" sz="2800" dirty="0">
              <a:solidFill>
                <a:srgbClr val="FFFF00"/>
              </a:solidFill>
            </a:endParaRPr>
          </a:p>
        </p:txBody>
      </p:sp>
      <p:sp>
        <p:nvSpPr>
          <p:cNvPr id="4" name="TextBox 3"/>
          <p:cNvSpPr txBox="1"/>
          <p:nvPr/>
        </p:nvSpPr>
        <p:spPr>
          <a:xfrm>
            <a:off x="206141" y="4953595"/>
            <a:ext cx="8731718" cy="523220"/>
          </a:xfrm>
          <a:prstGeom prst="rect">
            <a:avLst/>
          </a:prstGeom>
          <a:noFill/>
        </p:spPr>
        <p:txBody>
          <a:bodyPr wrap="square" rtlCol="0">
            <a:spAutoFit/>
          </a:bodyPr>
          <a:lstStyle/>
          <a:p>
            <a:pPr algn="ctr"/>
            <a:r>
              <a:rPr lang="en-US" altLang="en-US" sz="2800" dirty="0">
                <a:solidFill>
                  <a:srgbClr val="FFFF00"/>
                </a:solidFill>
              </a:rPr>
              <a:t>Benefits</a:t>
            </a:r>
            <a:r>
              <a:rPr lang="en-US" altLang="en-US" sz="2800" dirty="0" smtClean="0">
                <a:solidFill>
                  <a:srgbClr val="FFFF00"/>
                </a:solidFill>
              </a:rPr>
              <a:t>: </a:t>
            </a:r>
            <a:r>
              <a:rPr lang="en-US" altLang="en-US" sz="2800" dirty="0">
                <a:solidFill>
                  <a:srgbClr val="FFFF00"/>
                </a:solidFill>
              </a:rPr>
              <a:t>Outstanding </a:t>
            </a:r>
            <a:r>
              <a:rPr lang="en-US" altLang="en-US" sz="2800" dirty="0" smtClean="0">
                <a:solidFill>
                  <a:srgbClr val="FFFF00"/>
                </a:solidFill>
              </a:rPr>
              <a:t>Optics</a:t>
            </a:r>
            <a:r>
              <a:rPr lang="en-US" altLang="en-US" sz="2800" dirty="0">
                <a:solidFill>
                  <a:srgbClr val="FFFF00"/>
                </a:solidFill>
              </a:rPr>
              <a:t>, </a:t>
            </a:r>
            <a:r>
              <a:rPr lang="en-US" altLang="en-US" sz="2800" dirty="0" smtClean="0">
                <a:solidFill>
                  <a:srgbClr val="FFFF00"/>
                </a:solidFill>
              </a:rPr>
              <a:t>Great </a:t>
            </a:r>
            <a:r>
              <a:rPr lang="en-US" altLang="en-US" sz="2800" dirty="0">
                <a:solidFill>
                  <a:srgbClr val="FFFF00"/>
                </a:solidFill>
              </a:rPr>
              <a:t>for </a:t>
            </a:r>
            <a:r>
              <a:rPr lang="en-US" altLang="en-US" sz="2800" dirty="0" smtClean="0">
                <a:solidFill>
                  <a:srgbClr val="FFFF00"/>
                </a:solidFill>
              </a:rPr>
              <a:t>Imaging</a:t>
            </a:r>
            <a:endParaRPr lang="en-US" sz="2800" dirty="0"/>
          </a:p>
        </p:txBody>
      </p:sp>
      <p:sp>
        <p:nvSpPr>
          <p:cNvPr id="5" name="TextBox 4"/>
          <p:cNvSpPr txBox="1"/>
          <p:nvPr/>
        </p:nvSpPr>
        <p:spPr>
          <a:xfrm>
            <a:off x="152400" y="5486400"/>
            <a:ext cx="8839200" cy="523220"/>
          </a:xfrm>
          <a:prstGeom prst="rect">
            <a:avLst/>
          </a:prstGeom>
          <a:noFill/>
        </p:spPr>
        <p:txBody>
          <a:bodyPr wrap="square" rtlCol="0">
            <a:spAutoFit/>
          </a:bodyPr>
          <a:lstStyle/>
          <a:p>
            <a:pPr algn="ctr"/>
            <a:r>
              <a:rPr lang="en-US" altLang="en-US" sz="2800" dirty="0">
                <a:solidFill>
                  <a:srgbClr val="FFFF00"/>
                </a:solidFill>
              </a:rPr>
              <a:t>Disadvantages: Good </a:t>
            </a:r>
            <a:r>
              <a:rPr lang="en-US" altLang="en-US" sz="2800" dirty="0" smtClean="0">
                <a:solidFill>
                  <a:srgbClr val="FFFF00"/>
                </a:solidFill>
              </a:rPr>
              <a:t>Ones </a:t>
            </a:r>
            <a:r>
              <a:rPr lang="en-US" altLang="en-US" sz="2800" dirty="0">
                <a:solidFill>
                  <a:srgbClr val="FFFF00"/>
                </a:solidFill>
              </a:rPr>
              <a:t>are </a:t>
            </a:r>
            <a:r>
              <a:rPr lang="en-US" altLang="en-US" sz="2800" dirty="0" smtClean="0">
                <a:solidFill>
                  <a:srgbClr val="FFFF00"/>
                </a:solidFill>
              </a:rPr>
              <a:t>Expensive</a:t>
            </a:r>
            <a:r>
              <a:rPr lang="en-US" altLang="en-US" sz="2800" dirty="0">
                <a:solidFill>
                  <a:srgbClr val="FFFF00"/>
                </a:solidFill>
              </a:rPr>
              <a:t>.</a:t>
            </a:r>
          </a:p>
        </p:txBody>
      </p:sp>
      <p:cxnSp>
        <p:nvCxnSpPr>
          <p:cNvPr id="15" name="Straight Arrow Connector 14"/>
          <p:cNvCxnSpPr>
            <a:stCxn id="12290" idx="3"/>
          </p:cNvCxnSpPr>
          <p:nvPr/>
        </p:nvCxnSpPr>
        <p:spPr bwMode="auto">
          <a:xfrm flipH="1" flipV="1">
            <a:off x="5267388" y="3462013"/>
            <a:ext cx="3626316" cy="136642"/>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Down Arrow 16"/>
          <p:cNvSpPr/>
          <p:nvPr/>
        </p:nvSpPr>
        <p:spPr bwMode="auto">
          <a:xfrm>
            <a:off x="8229600" y="6009620"/>
            <a:ext cx="484632" cy="978408"/>
          </a:xfrm>
          <a:prstGeom prst="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3200" smtClean="0">
              <a:solidFill>
                <a:srgbClr val="FFFF00"/>
              </a:solidFill>
            </a:endParaRPr>
          </a:p>
        </p:txBody>
      </p:sp>
      <p:sp>
        <p:nvSpPr>
          <p:cNvPr id="18" name="Left Arrow 17"/>
          <p:cNvSpPr/>
          <p:nvPr/>
        </p:nvSpPr>
        <p:spPr bwMode="auto">
          <a:xfrm>
            <a:off x="7467600" y="6009620"/>
            <a:ext cx="1524000" cy="695980"/>
          </a:xfrm>
          <a:prstGeom prst="lef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3200" smtClean="0">
              <a:solidFill>
                <a:srgbClr val="FFFF00"/>
              </a:solidFill>
            </a:endParaRPr>
          </a:p>
        </p:txBody>
      </p:sp>
      <p:sp>
        <p:nvSpPr>
          <p:cNvPr id="20" name="Left Arrow 19"/>
          <p:cNvSpPr/>
          <p:nvPr/>
        </p:nvSpPr>
        <p:spPr bwMode="auto">
          <a:xfrm>
            <a:off x="5334000" y="3352800"/>
            <a:ext cx="2438400" cy="718810"/>
          </a:xfrm>
          <a:prstGeom prst="leftArrow">
            <a:avLst>
              <a:gd name="adj1" fmla="val 17238"/>
              <a:gd name="adj2" fmla="val 7366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3200" dirty="0" smtClean="0">
              <a:solidFill>
                <a:srgbClr val="FFFF00"/>
              </a:solidFill>
            </a:endParaRPr>
          </a:p>
        </p:txBody>
      </p:sp>
      <p:sp>
        <p:nvSpPr>
          <p:cNvPr id="12290" name="Rectangle 3"/>
          <p:cNvSpPr>
            <a:spLocks noGrp="1" noChangeArrowheads="1"/>
          </p:cNvSpPr>
          <p:nvPr>
            <p:ph type="body" idx="1"/>
          </p:nvPr>
        </p:nvSpPr>
        <p:spPr>
          <a:xfrm>
            <a:off x="7080546" y="3244712"/>
            <a:ext cx="1813158" cy="707886"/>
          </a:xfrm>
        </p:spPr>
        <p:txBody>
          <a:bodyPr>
            <a:noAutofit/>
          </a:bodyPr>
          <a:lstStyle/>
          <a:p>
            <a:pPr marL="0" indent="0" algn="ctr" eaLnBrk="1" hangingPunct="1">
              <a:buNone/>
            </a:pPr>
            <a:r>
              <a:rPr lang="en-US" altLang="en-US" dirty="0" smtClean="0">
                <a:solidFill>
                  <a:srgbClr val="FFFF00"/>
                </a:solidFill>
              </a:rPr>
              <a:t>LIGHT</a:t>
            </a:r>
          </a:p>
        </p:txBody>
      </p:sp>
      <p:sp>
        <p:nvSpPr>
          <p:cNvPr id="26" name="TextBox 25"/>
          <p:cNvSpPr txBox="1"/>
          <p:nvPr/>
        </p:nvSpPr>
        <p:spPr>
          <a:xfrm>
            <a:off x="152400" y="3244712"/>
            <a:ext cx="2133600" cy="707886"/>
          </a:xfrm>
          <a:prstGeom prst="rect">
            <a:avLst/>
          </a:prstGeom>
          <a:noFill/>
        </p:spPr>
        <p:txBody>
          <a:bodyPr wrap="square" rtlCol="0">
            <a:spAutoFit/>
          </a:bodyPr>
          <a:lstStyle/>
          <a:p>
            <a:r>
              <a:rPr lang="en-US" dirty="0" smtClean="0">
                <a:solidFill>
                  <a:srgbClr val="FFFF00"/>
                </a:solidFill>
              </a:rPr>
              <a:t>Eyepiece</a:t>
            </a:r>
            <a:endParaRPr lang="en-US" dirty="0">
              <a:solidFill>
                <a:srgbClr val="FFFF00"/>
              </a:solidFill>
            </a:endParaRPr>
          </a:p>
        </p:txBody>
      </p:sp>
    </p:spTree>
    <p:extLst>
      <p:ext uri="{BB962C8B-B14F-4D97-AF65-F5344CB8AC3E}">
        <p14:creationId xmlns:p14="http://schemas.microsoft.com/office/powerpoint/2010/main" val="409435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8" fill="hold" grpId="0" nodeType="after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2" fill="hold" grpId="0" nodeType="after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3810000" y="0"/>
            <a:ext cx="1752600" cy="609600"/>
          </a:xfrm>
        </p:spPr>
        <p:txBody>
          <a:bodyPr/>
          <a:lstStyle/>
          <a:p>
            <a:pPr eaLnBrk="1" hangingPunct="1"/>
            <a:r>
              <a:rPr lang="en-US" altLang="en-US" b="1" dirty="0" smtClean="0">
                <a:solidFill>
                  <a:srgbClr val="FF3300"/>
                </a:solidFill>
              </a:rPr>
              <a:t>Mars</a:t>
            </a:r>
          </a:p>
        </p:txBody>
      </p:sp>
      <p:pic>
        <p:nvPicPr>
          <p:cNvPr id="27653" name="Picture 5" descr="E:\Astronomy Data Sheets\mars global surveyo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18748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381000" y="609600"/>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rgbClr val="FF3300"/>
                </a:solidFill>
              </a:rPr>
              <a:t>We have sent many spacecraft to Mars over the years. Some of them have made it, and some have not. Some of them are up there now!</a:t>
            </a:r>
          </a:p>
        </p:txBody>
      </p:sp>
      <p:pic>
        <p:nvPicPr>
          <p:cNvPr id="27654" name="Picture 6" descr="E:\Astronomy Data Sheets\viking_lander_mod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47800"/>
            <a:ext cx="32385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E:\Astronomy Data Sheets\sojoun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413" y="1371600"/>
            <a:ext cx="18986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E:\Astronomy Data Sheets\rover_low_angle_200 Spirit &amp; opportuni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267200"/>
            <a:ext cx="23622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228600" y="3657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dirty="0">
                <a:solidFill>
                  <a:schemeClr val="bg1"/>
                </a:solidFill>
              </a:rPr>
              <a:t>Mars Global Surveyor</a:t>
            </a:r>
          </a:p>
        </p:txBody>
      </p:sp>
      <p:sp>
        <p:nvSpPr>
          <p:cNvPr id="27658" name="Text Box 10"/>
          <p:cNvSpPr txBox="1">
            <a:spLocks noChangeArrowheads="1"/>
          </p:cNvSpPr>
          <p:nvPr/>
        </p:nvSpPr>
        <p:spPr bwMode="auto">
          <a:xfrm>
            <a:off x="3505200" y="33528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dirty="0">
                <a:solidFill>
                  <a:schemeClr val="bg1"/>
                </a:solidFill>
              </a:rPr>
              <a:t>Sojourner Rover</a:t>
            </a:r>
          </a:p>
        </p:txBody>
      </p:sp>
      <p:sp>
        <p:nvSpPr>
          <p:cNvPr id="27659" name="Text Box 11"/>
          <p:cNvSpPr txBox="1">
            <a:spLocks noChangeArrowheads="1"/>
          </p:cNvSpPr>
          <p:nvPr/>
        </p:nvSpPr>
        <p:spPr bwMode="auto">
          <a:xfrm>
            <a:off x="6248400" y="35052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dirty="0">
                <a:solidFill>
                  <a:schemeClr val="bg1"/>
                </a:solidFill>
              </a:rPr>
              <a:t>Viking Lander</a:t>
            </a:r>
          </a:p>
        </p:txBody>
      </p:sp>
      <p:sp>
        <p:nvSpPr>
          <p:cNvPr id="27660" name="Text Box 12"/>
          <p:cNvSpPr txBox="1">
            <a:spLocks noChangeArrowheads="1"/>
          </p:cNvSpPr>
          <p:nvPr/>
        </p:nvSpPr>
        <p:spPr bwMode="auto">
          <a:xfrm>
            <a:off x="152400" y="60960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dirty="0">
                <a:solidFill>
                  <a:schemeClr val="bg1"/>
                </a:solidFill>
              </a:rPr>
              <a:t>Spirit &amp; Opportunity Rovers</a:t>
            </a:r>
          </a:p>
        </p:txBody>
      </p:sp>
      <p:sp>
        <p:nvSpPr>
          <p:cNvPr id="27662" name="Text Box 14"/>
          <p:cNvSpPr txBox="1">
            <a:spLocks noChangeArrowheads="1"/>
          </p:cNvSpPr>
          <p:nvPr/>
        </p:nvSpPr>
        <p:spPr bwMode="auto">
          <a:xfrm>
            <a:off x="6400800" y="4876800"/>
            <a:ext cx="2590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3300"/>
                </a:solidFill>
              </a:rPr>
              <a:t>And there will be more to follow…</a:t>
            </a:r>
          </a:p>
        </p:txBody>
      </p:sp>
      <p:pic>
        <p:nvPicPr>
          <p:cNvPr id="27663" name="Picture 15" descr="C:\Powerpoint Presentations\Introduction to Astronomy\180295main_PIA07247-516-Phoenix Land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038600"/>
            <a:ext cx="25146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Text Box 16"/>
          <p:cNvSpPr txBox="1">
            <a:spLocks noChangeArrowheads="1"/>
          </p:cNvSpPr>
          <p:nvPr/>
        </p:nvSpPr>
        <p:spPr bwMode="auto">
          <a:xfrm>
            <a:off x="3886200" y="60960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dirty="0">
                <a:solidFill>
                  <a:schemeClr val="bg1"/>
                </a:solidFill>
              </a:rPr>
              <a:t>Phoenix Lander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750"/>
                                  </p:stCondLst>
                                  <p:childTnLst>
                                    <p:set>
                                      <p:cBhvr>
                                        <p:cTn id="6" dur="1" fill="hold">
                                          <p:stCondLst>
                                            <p:cond delay="499"/>
                                          </p:stCondLst>
                                        </p:cTn>
                                        <p:tgtEl>
                                          <p:spTgt spid="27651"/>
                                        </p:tgtEl>
                                        <p:attrNameLst>
                                          <p:attrName>style.visibility</p:attrName>
                                        </p:attrNameLst>
                                      </p:cBhvr>
                                      <p:to>
                                        <p:strVal val="visible"/>
                                      </p:to>
                                    </p:set>
                                  </p:childTnLst>
                                </p:cTn>
                              </p:par>
                            </p:childTnLst>
                          </p:cTn>
                        </p:par>
                        <p:par>
                          <p:cTn id="7" fill="hold" nodeType="afterGroup">
                            <p:stCondLst>
                              <p:cond delay="1250"/>
                            </p:stCondLst>
                            <p:childTnLst>
                              <p:par>
                                <p:cTn id="8" presetID="1" presetClass="entr" presetSubtype="0" fill="hold" nodeType="afterEffect">
                                  <p:stCondLst>
                                    <p:cond delay="2250"/>
                                  </p:stCondLst>
                                  <p:childTnLst>
                                    <p:set>
                                      <p:cBhvr>
                                        <p:cTn id="9" dur="1" fill="hold">
                                          <p:stCondLst>
                                            <p:cond delay="499"/>
                                          </p:stCondLst>
                                        </p:cTn>
                                        <p:tgtEl>
                                          <p:spTgt spid="27653"/>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0"/>
                                  </p:stCondLst>
                                  <p:childTnLst>
                                    <p:set>
                                      <p:cBhvr>
                                        <p:cTn id="12" dur="1" fill="hold">
                                          <p:stCondLst>
                                            <p:cond delay="499"/>
                                          </p:stCondLst>
                                        </p:cTn>
                                        <p:tgtEl>
                                          <p:spTgt spid="27657"/>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2250"/>
                                  </p:stCondLst>
                                  <p:childTnLst>
                                    <p:set>
                                      <p:cBhvr>
                                        <p:cTn id="15" dur="1" fill="hold">
                                          <p:stCondLst>
                                            <p:cond delay="499"/>
                                          </p:stCondLst>
                                        </p:cTn>
                                        <p:tgtEl>
                                          <p:spTgt spid="27655"/>
                                        </p:tgtEl>
                                        <p:attrNameLst>
                                          <p:attrName>style.visibility</p:attrName>
                                        </p:attrNameLst>
                                      </p:cBhvr>
                                      <p:to>
                                        <p:strVal val="visible"/>
                                      </p:to>
                                    </p:set>
                                  </p:childTnLst>
                                </p:cTn>
                              </p:par>
                            </p:childTnLst>
                          </p:cTn>
                        </p:par>
                        <p:par>
                          <p:cTn id="16" fill="hold" nodeType="afterGroup">
                            <p:stCondLst>
                              <p:cond delay="7250"/>
                            </p:stCondLst>
                            <p:childTnLst>
                              <p:par>
                                <p:cTn id="17" presetID="1" presetClass="entr" presetSubtype="0" fill="hold" grpId="0" nodeType="afterEffect">
                                  <p:stCondLst>
                                    <p:cond delay="0"/>
                                  </p:stCondLst>
                                  <p:childTnLst>
                                    <p:set>
                                      <p:cBhvr>
                                        <p:cTn id="18" dur="1" fill="hold">
                                          <p:stCondLst>
                                            <p:cond delay="499"/>
                                          </p:stCondLst>
                                        </p:cTn>
                                        <p:tgtEl>
                                          <p:spTgt spid="27658"/>
                                        </p:tgtEl>
                                        <p:attrNameLst>
                                          <p:attrName>style.visibility</p:attrName>
                                        </p:attrNameLst>
                                      </p:cBhvr>
                                      <p:to>
                                        <p:strVal val="visible"/>
                                      </p:to>
                                    </p:set>
                                  </p:childTnLst>
                                </p:cTn>
                              </p:par>
                            </p:childTnLst>
                          </p:cTn>
                        </p:par>
                        <p:par>
                          <p:cTn id="19" fill="hold" nodeType="afterGroup">
                            <p:stCondLst>
                              <p:cond delay="7750"/>
                            </p:stCondLst>
                            <p:childTnLst>
                              <p:par>
                                <p:cTn id="20" presetID="1" presetClass="entr" presetSubtype="0" fill="hold" nodeType="afterEffect">
                                  <p:stCondLst>
                                    <p:cond delay="2250"/>
                                  </p:stCondLst>
                                  <p:childTnLst>
                                    <p:set>
                                      <p:cBhvr>
                                        <p:cTn id="21" dur="1" fill="hold">
                                          <p:stCondLst>
                                            <p:cond delay="499"/>
                                          </p:stCondLst>
                                        </p:cTn>
                                        <p:tgtEl>
                                          <p:spTgt spid="27654"/>
                                        </p:tgtEl>
                                        <p:attrNameLst>
                                          <p:attrName>style.visibility</p:attrName>
                                        </p:attrNameLst>
                                      </p:cBhvr>
                                      <p:to>
                                        <p:strVal val="visible"/>
                                      </p:to>
                                    </p:set>
                                  </p:childTnLst>
                                </p:cTn>
                              </p:par>
                            </p:childTnLst>
                          </p:cTn>
                        </p:par>
                        <p:par>
                          <p:cTn id="22" fill="hold" nodeType="afterGroup">
                            <p:stCondLst>
                              <p:cond delay="10500"/>
                            </p:stCondLst>
                            <p:childTnLst>
                              <p:par>
                                <p:cTn id="23" presetID="1" presetClass="entr" presetSubtype="0" fill="hold" grpId="0" nodeType="afterEffect">
                                  <p:stCondLst>
                                    <p:cond delay="0"/>
                                  </p:stCondLst>
                                  <p:childTnLst>
                                    <p:set>
                                      <p:cBhvr>
                                        <p:cTn id="24" dur="1" fill="hold">
                                          <p:stCondLst>
                                            <p:cond delay="499"/>
                                          </p:stCondLst>
                                        </p:cTn>
                                        <p:tgtEl>
                                          <p:spTgt spid="27659"/>
                                        </p:tgtEl>
                                        <p:attrNameLst>
                                          <p:attrName>style.visibility</p:attrName>
                                        </p:attrNameLst>
                                      </p:cBhvr>
                                      <p:to>
                                        <p:strVal val="visible"/>
                                      </p:to>
                                    </p:set>
                                  </p:childTnLst>
                                </p:cTn>
                              </p:par>
                            </p:childTnLst>
                          </p:cTn>
                        </p:par>
                        <p:par>
                          <p:cTn id="25" fill="hold" nodeType="afterGroup">
                            <p:stCondLst>
                              <p:cond delay="11000"/>
                            </p:stCondLst>
                            <p:childTnLst>
                              <p:par>
                                <p:cTn id="26" presetID="1" presetClass="entr" presetSubtype="0" fill="hold" nodeType="afterEffect">
                                  <p:stCondLst>
                                    <p:cond delay="2250"/>
                                  </p:stCondLst>
                                  <p:childTnLst>
                                    <p:set>
                                      <p:cBhvr>
                                        <p:cTn id="27" dur="1" fill="hold">
                                          <p:stCondLst>
                                            <p:cond delay="499"/>
                                          </p:stCondLst>
                                        </p:cTn>
                                        <p:tgtEl>
                                          <p:spTgt spid="27656"/>
                                        </p:tgtEl>
                                        <p:attrNameLst>
                                          <p:attrName>style.visibility</p:attrName>
                                        </p:attrNameLst>
                                      </p:cBhvr>
                                      <p:to>
                                        <p:strVal val="visible"/>
                                      </p:to>
                                    </p:set>
                                  </p:childTnLst>
                                </p:cTn>
                              </p:par>
                            </p:childTnLst>
                          </p:cTn>
                        </p:par>
                        <p:par>
                          <p:cTn id="28" fill="hold" nodeType="afterGroup">
                            <p:stCondLst>
                              <p:cond delay="13750"/>
                            </p:stCondLst>
                            <p:childTnLst>
                              <p:par>
                                <p:cTn id="29" presetID="1" presetClass="entr" presetSubtype="0" fill="hold" grpId="0" nodeType="afterEffect">
                                  <p:stCondLst>
                                    <p:cond delay="0"/>
                                  </p:stCondLst>
                                  <p:childTnLst>
                                    <p:set>
                                      <p:cBhvr>
                                        <p:cTn id="30" dur="1" fill="hold">
                                          <p:stCondLst>
                                            <p:cond delay="499"/>
                                          </p:stCondLst>
                                        </p:cTn>
                                        <p:tgtEl>
                                          <p:spTgt spid="27660"/>
                                        </p:tgtEl>
                                        <p:attrNameLst>
                                          <p:attrName>style.visibility</p:attrName>
                                        </p:attrNameLst>
                                      </p:cBhvr>
                                      <p:to>
                                        <p:strVal val="visible"/>
                                      </p:to>
                                    </p:set>
                                  </p:childTnLst>
                                </p:cTn>
                              </p:par>
                            </p:childTnLst>
                          </p:cTn>
                        </p:par>
                        <p:par>
                          <p:cTn id="31" fill="hold" nodeType="afterGroup">
                            <p:stCondLst>
                              <p:cond delay="14250"/>
                            </p:stCondLst>
                            <p:childTnLst>
                              <p:par>
                                <p:cTn id="32" presetID="2" presetClass="entr" presetSubtype="8" fill="hold" nodeType="afterEffect">
                                  <p:stCondLst>
                                    <p:cond delay="2250"/>
                                  </p:stCondLst>
                                  <p:childTnLst>
                                    <p:set>
                                      <p:cBhvr>
                                        <p:cTn id="33" dur="1" fill="hold">
                                          <p:stCondLst>
                                            <p:cond delay="0"/>
                                          </p:stCondLst>
                                        </p:cTn>
                                        <p:tgtEl>
                                          <p:spTgt spid="27663"/>
                                        </p:tgtEl>
                                        <p:attrNameLst>
                                          <p:attrName>style.visibility</p:attrName>
                                        </p:attrNameLst>
                                      </p:cBhvr>
                                      <p:to>
                                        <p:strVal val="visible"/>
                                      </p:to>
                                    </p:set>
                                    <p:anim calcmode="lin" valueType="num">
                                      <p:cBhvr additive="base">
                                        <p:cTn id="34" dur="500" fill="hold"/>
                                        <p:tgtEl>
                                          <p:spTgt spid="27663"/>
                                        </p:tgtEl>
                                        <p:attrNameLst>
                                          <p:attrName>ppt_x</p:attrName>
                                        </p:attrNameLst>
                                      </p:cBhvr>
                                      <p:tavLst>
                                        <p:tav tm="0">
                                          <p:val>
                                            <p:strVal val="0-#ppt_w/2"/>
                                          </p:val>
                                        </p:tav>
                                        <p:tav tm="100000">
                                          <p:val>
                                            <p:strVal val="#ppt_x"/>
                                          </p:val>
                                        </p:tav>
                                      </p:tavLst>
                                    </p:anim>
                                    <p:anim calcmode="lin" valueType="num">
                                      <p:cBhvr additive="base">
                                        <p:cTn id="35" dur="500" fill="hold"/>
                                        <p:tgtEl>
                                          <p:spTgt spid="27663"/>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17000"/>
                            </p:stCondLst>
                            <p:childTnLst>
                              <p:par>
                                <p:cTn id="37" presetID="2" presetClass="entr" presetSubtype="8" fill="hold" grpId="0" nodeType="afterEffect">
                                  <p:stCondLst>
                                    <p:cond delay="0"/>
                                  </p:stCondLst>
                                  <p:childTnLst>
                                    <p:set>
                                      <p:cBhvr>
                                        <p:cTn id="38" dur="1" fill="hold">
                                          <p:stCondLst>
                                            <p:cond delay="0"/>
                                          </p:stCondLst>
                                        </p:cTn>
                                        <p:tgtEl>
                                          <p:spTgt spid="27664"/>
                                        </p:tgtEl>
                                        <p:attrNameLst>
                                          <p:attrName>style.visibility</p:attrName>
                                        </p:attrNameLst>
                                      </p:cBhvr>
                                      <p:to>
                                        <p:strVal val="visible"/>
                                      </p:to>
                                    </p:set>
                                    <p:anim calcmode="lin" valueType="num">
                                      <p:cBhvr additive="base">
                                        <p:cTn id="39" dur="500" fill="hold"/>
                                        <p:tgtEl>
                                          <p:spTgt spid="27664"/>
                                        </p:tgtEl>
                                        <p:attrNameLst>
                                          <p:attrName>ppt_x</p:attrName>
                                        </p:attrNameLst>
                                      </p:cBhvr>
                                      <p:tavLst>
                                        <p:tav tm="0">
                                          <p:val>
                                            <p:strVal val="0-#ppt_w/2"/>
                                          </p:val>
                                        </p:tav>
                                        <p:tav tm="100000">
                                          <p:val>
                                            <p:strVal val="#ppt_x"/>
                                          </p:val>
                                        </p:tav>
                                      </p:tavLst>
                                    </p:anim>
                                    <p:anim calcmode="lin" valueType="num">
                                      <p:cBhvr additive="base">
                                        <p:cTn id="40" dur="500" fill="hold"/>
                                        <p:tgtEl>
                                          <p:spTgt spid="27664"/>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17500"/>
                            </p:stCondLst>
                            <p:childTnLst>
                              <p:par>
                                <p:cTn id="42" presetID="15" presetClass="entr" presetSubtype="0" fill="hold" grpId="0" nodeType="afterEffect">
                                  <p:stCondLst>
                                    <p:cond delay="2250"/>
                                  </p:stCondLst>
                                  <p:childTnLst>
                                    <p:set>
                                      <p:cBhvr>
                                        <p:cTn id="43" dur="1" fill="hold">
                                          <p:stCondLst>
                                            <p:cond delay="0"/>
                                          </p:stCondLst>
                                        </p:cTn>
                                        <p:tgtEl>
                                          <p:spTgt spid="27662"/>
                                        </p:tgtEl>
                                        <p:attrNameLst>
                                          <p:attrName>style.visibility</p:attrName>
                                        </p:attrNameLst>
                                      </p:cBhvr>
                                      <p:to>
                                        <p:strVal val="visible"/>
                                      </p:to>
                                    </p:set>
                                    <p:anim calcmode="lin" valueType="num">
                                      <p:cBhvr>
                                        <p:cTn id="44" dur="1000" fill="hold"/>
                                        <p:tgtEl>
                                          <p:spTgt spid="27662"/>
                                        </p:tgtEl>
                                        <p:attrNameLst>
                                          <p:attrName>ppt_w</p:attrName>
                                        </p:attrNameLst>
                                      </p:cBhvr>
                                      <p:tavLst>
                                        <p:tav tm="0">
                                          <p:val>
                                            <p:fltVal val="0"/>
                                          </p:val>
                                        </p:tav>
                                        <p:tav tm="100000">
                                          <p:val>
                                            <p:strVal val="#ppt_w"/>
                                          </p:val>
                                        </p:tav>
                                      </p:tavLst>
                                    </p:anim>
                                    <p:anim calcmode="lin" valueType="num">
                                      <p:cBhvr>
                                        <p:cTn id="45" dur="1000" fill="hold"/>
                                        <p:tgtEl>
                                          <p:spTgt spid="27662"/>
                                        </p:tgtEl>
                                        <p:attrNameLst>
                                          <p:attrName>ppt_h</p:attrName>
                                        </p:attrNameLst>
                                      </p:cBhvr>
                                      <p:tavLst>
                                        <p:tav tm="0">
                                          <p:val>
                                            <p:fltVal val="0"/>
                                          </p:val>
                                        </p:tav>
                                        <p:tav tm="100000">
                                          <p:val>
                                            <p:strVal val="#ppt_h"/>
                                          </p:val>
                                        </p:tav>
                                      </p:tavLst>
                                    </p:anim>
                                    <p:anim calcmode="lin" valueType="num">
                                      <p:cBhvr>
                                        <p:cTn id="46" dur="1000" fill="hold"/>
                                        <p:tgtEl>
                                          <p:spTgt spid="2766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276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utoUpdateAnimBg="0"/>
      <p:bldP spid="27657" grpId="0" autoUpdateAnimBg="0"/>
      <p:bldP spid="27658" grpId="0" autoUpdateAnimBg="0"/>
      <p:bldP spid="27659" grpId="0" autoUpdateAnimBg="0"/>
      <p:bldP spid="27660" grpId="0" autoUpdateAnimBg="0"/>
      <p:bldP spid="27662" grpId="0" autoUpdateAnimBg="0"/>
      <p:bldP spid="2766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E:\Astronomy Data Sheets\10-JG-04-hills-A074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3444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idx="4294967295"/>
          </p:nvPr>
        </p:nvSpPr>
        <p:spPr>
          <a:xfrm>
            <a:off x="4038600" y="0"/>
            <a:ext cx="1600200" cy="609600"/>
          </a:xfrm>
        </p:spPr>
        <p:txBody>
          <a:bodyPr/>
          <a:lstStyle/>
          <a:p>
            <a:pPr eaLnBrk="1" hangingPunct="1"/>
            <a:r>
              <a:rPr lang="en-US" altLang="en-US" b="1" dirty="0" smtClean="0">
                <a:solidFill>
                  <a:srgbClr val="C00000"/>
                </a:solidFill>
              </a:rPr>
              <a:t>Mars</a:t>
            </a:r>
          </a:p>
        </p:txBody>
      </p:sp>
      <p:sp>
        <p:nvSpPr>
          <p:cNvPr id="28676" name="Text Box 4"/>
          <p:cNvSpPr txBox="1">
            <a:spLocks noChangeArrowheads="1"/>
          </p:cNvSpPr>
          <p:nvPr/>
        </p:nvSpPr>
        <p:spPr bwMode="auto">
          <a:xfrm>
            <a:off x="228600" y="3902324"/>
            <a:ext cx="87630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800" b="1" dirty="0">
                <a:solidFill>
                  <a:srgbClr val="C00000"/>
                </a:solidFill>
              </a:rPr>
              <a:t>D</a:t>
            </a:r>
            <a:r>
              <a:rPr lang="en-US" altLang="en-US" sz="2800" b="1" dirty="0" smtClean="0">
                <a:solidFill>
                  <a:srgbClr val="C00000"/>
                </a:solidFill>
              </a:rPr>
              <a:t>ata </a:t>
            </a:r>
            <a:r>
              <a:rPr lang="en-US" altLang="en-US" sz="2800" b="1" dirty="0">
                <a:solidFill>
                  <a:srgbClr val="C00000"/>
                </a:solidFill>
              </a:rPr>
              <a:t>from our spacecraft now tell us that water does exist on Mars. It is locked up as ice under the surface and at its poles. In the past water once flowed freely on the surface, and created the Iron Oxide ( or Rust) in the soil which gives Mars its the red color.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886200" y="0"/>
            <a:ext cx="1676400" cy="533400"/>
          </a:xfrm>
        </p:spPr>
        <p:txBody>
          <a:bodyPr/>
          <a:lstStyle/>
          <a:p>
            <a:pPr eaLnBrk="1" hangingPunct="1"/>
            <a:r>
              <a:rPr lang="en-US" altLang="en-US" smtClean="0">
                <a:solidFill>
                  <a:srgbClr val="FF3300"/>
                </a:solidFill>
              </a:rPr>
              <a:t>Mars</a:t>
            </a:r>
          </a:p>
        </p:txBody>
      </p:sp>
      <p:sp>
        <p:nvSpPr>
          <p:cNvPr id="29699" name="Text Box 3"/>
          <p:cNvSpPr txBox="1">
            <a:spLocks noChangeArrowheads="1"/>
          </p:cNvSpPr>
          <p:nvPr/>
        </p:nvSpPr>
        <p:spPr bwMode="auto">
          <a:xfrm>
            <a:off x="1371600" y="4572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smtClean="0">
                <a:solidFill>
                  <a:srgbClr val="FF3300"/>
                </a:solidFill>
              </a:rPr>
              <a:t>Has </a:t>
            </a:r>
            <a:r>
              <a:rPr lang="en-US" altLang="en-US" sz="2400" dirty="0">
                <a:solidFill>
                  <a:srgbClr val="FF3300"/>
                </a:solidFill>
              </a:rPr>
              <a:t>some of our solar systems largest features….</a:t>
            </a:r>
          </a:p>
        </p:txBody>
      </p:sp>
      <p:pic>
        <p:nvPicPr>
          <p:cNvPr id="29700" name="Picture 4" descr="E:\Ken's Astronomy Slides\slide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7818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685800" y="5292635"/>
            <a:ext cx="784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smtClean="0">
                <a:solidFill>
                  <a:srgbClr val="FF3300"/>
                </a:solidFill>
              </a:rPr>
              <a:t>Olympus </a:t>
            </a:r>
            <a:r>
              <a:rPr lang="en-US" altLang="en-US" sz="2400" b="1" dirty="0">
                <a:solidFill>
                  <a:srgbClr val="FF3300"/>
                </a:solidFill>
              </a:rPr>
              <a:t>Mons is a volcano nearly 90,000 </a:t>
            </a:r>
            <a:r>
              <a:rPr lang="en-US" altLang="en-US" sz="2400" b="1" dirty="0" err="1">
                <a:solidFill>
                  <a:srgbClr val="FF3300"/>
                </a:solidFill>
              </a:rPr>
              <a:t>ft</a:t>
            </a:r>
            <a:r>
              <a:rPr lang="en-US" altLang="en-US" sz="2400" b="1" dirty="0">
                <a:solidFill>
                  <a:srgbClr val="FF3300"/>
                </a:solidFill>
              </a:rPr>
              <a:t> high.  Its base would cover the state of  Washington.  All the volcanoes on Mars are thought to be </a:t>
            </a:r>
            <a:r>
              <a:rPr lang="en-US" altLang="en-US" sz="2400" b="1" dirty="0" smtClean="0">
                <a:solidFill>
                  <a:srgbClr val="FF3300"/>
                </a:solidFill>
              </a:rPr>
              <a:t>dormant and not extinct. </a:t>
            </a:r>
            <a:endParaRPr lang="en-US" altLang="en-US" sz="2400" b="1" dirty="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linds(horizontal)">
                                      <p:cBhvr>
                                        <p:cTn id="7" dur="500"/>
                                        <p:tgtEl>
                                          <p:spTgt spid="29699"/>
                                        </p:tgtEl>
                                      </p:cBhvr>
                                    </p:animEffect>
                                  </p:childTnLst>
                                </p:cTn>
                              </p:par>
                            </p:childTnLst>
                          </p:cTn>
                        </p:par>
                        <p:par>
                          <p:cTn id="8" fill="hold" nodeType="afterGroup">
                            <p:stCondLst>
                              <p:cond delay="500"/>
                            </p:stCondLst>
                            <p:childTnLst>
                              <p:par>
                                <p:cTn id="9" presetID="1" presetClass="entr" presetSubtype="0" fill="hold" nodeType="afterEffect">
                                  <p:stCondLst>
                                    <p:cond delay="1500"/>
                                  </p:stCondLst>
                                  <p:childTnLst>
                                    <p:set>
                                      <p:cBhvr>
                                        <p:cTn id="10" dur="1" fill="hold">
                                          <p:stCondLst>
                                            <p:cond delay="499"/>
                                          </p:stCondLst>
                                        </p:cTn>
                                        <p:tgtEl>
                                          <p:spTgt spid="29700"/>
                                        </p:tgtEl>
                                        <p:attrNameLst>
                                          <p:attrName>style.visibility</p:attrName>
                                        </p:attrNameLst>
                                      </p:cBhvr>
                                      <p:to>
                                        <p:strVal val="visible"/>
                                      </p:to>
                                    </p:set>
                                  </p:childTnLst>
                                </p:cTn>
                              </p:par>
                            </p:childTnLst>
                          </p:cTn>
                        </p:par>
                        <p:par>
                          <p:cTn id="11" fill="hold" nodeType="afterGroup">
                            <p:stCondLst>
                              <p:cond delay="2500"/>
                            </p:stCondLst>
                            <p:childTnLst>
                              <p:par>
                                <p:cTn id="12" presetID="2" presetClass="entr" presetSubtype="4" fill="hold" grpId="0" nodeType="afterEffect">
                                  <p:stCondLst>
                                    <p:cond delay="2000"/>
                                  </p:stCondLst>
                                  <p:childTnLst>
                                    <p:set>
                                      <p:cBhvr>
                                        <p:cTn id="13" dur="1" fill="hold">
                                          <p:stCondLst>
                                            <p:cond delay="0"/>
                                          </p:stCondLst>
                                        </p:cTn>
                                        <p:tgtEl>
                                          <p:spTgt spid="29701"/>
                                        </p:tgtEl>
                                        <p:attrNameLst>
                                          <p:attrName>style.visibility</p:attrName>
                                        </p:attrNameLst>
                                      </p:cBhvr>
                                      <p:to>
                                        <p:strVal val="visible"/>
                                      </p:to>
                                    </p:set>
                                    <p:anim calcmode="lin" valueType="num">
                                      <p:cBhvr additive="base">
                                        <p:cTn id="14" dur="500" fill="hold"/>
                                        <p:tgtEl>
                                          <p:spTgt spid="29701"/>
                                        </p:tgtEl>
                                        <p:attrNameLst>
                                          <p:attrName>ppt_x</p:attrName>
                                        </p:attrNameLst>
                                      </p:cBhvr>
                                      <p:tavLst>
                                        <p:tav tm="0">
                                          <p:val>
                                            <p:strVal val="#ppt_x"/>
                                          </p:val>
                                        </p:tav>
                                        <p:tav tm="100000">
                                          <p:val>
                                            <p:strVal val="#ppt_x"/>
                                          </p:val>
                                        </p:tav>
                                      </p:tavLst>
                                    </p:anim>
                                    <p:anim calcmode="lin" valueType="num">
                                      <p:cBhvr additive="base">
                                        <p:cTn id="15" dur="500" fill="hold"/>
                                        <p:tgtEl>
                                          <p:spTgt spid="29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utoUpdateAnimBg="0"/>
      <p:bldP spid="2970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E:\Ken's Astronomy Slides\slide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009818"/>
            <a:ext cx="5410200" cy="484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idx="4294967295"/>
          </p:nvPr>
        </p:nvSpPr>
        <p:spPr>
          <a:xfrm>
            <a:off x="3733800" y="0"/>
            <a:ext cx="1752600" cy="609600"/>
          </a:xfrm>
        </p:spPr>
        <p:txBody>
          <a:bodyPr/>
          <a:lstStyle/>
          <a:p>
            <a:pPr eaLnBrk="1" hangingPunct="1"/>
            <a:r>
              <a:rPr lang="en-US" altLang="en-US" dirty="0" smtClean="0">
                <a:solidFill>
                  <a:srgbClr val="FF3300"/>
                </a:solidFill>
              </a:rPr>
              <a:t>Mars</a:t>
            </a:r>
          </a:p>
        </p:txBody>
      </p:sp>
      <p:sp>
        <p:nvSpPr>
          <p:cNvPr id="26628" name="Text Box 3"/>
          <p:cNvSpPr txBox="1">
            <a:spLocks noChangeArrowheads="1"/>
          </p:cNvSpPr>
          <p:nvPr/>
        </p:nvSpPr>
        <p:spPr bwMode="auto">
          <a:xfrm>
            <a:off x="457200" y="685799"/>
            <a:ext cx="82296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ts val="600"/>
              </a:spcBef>
              <a:buFontTx/>
              <a:buNone/>
            </a:pPr>
            <a:r>
              <a:rPr lang="en-US" altLang="en-US" sz="2400" dirty="0" smtClean="0">
                <a:solidFill>
                  <a:srgbClr val="FF3300"/>
                </a:solidFill>
              </a:rPr>
              <a:t>Also has </a:t>
            </a:r>
            <a:r>
              <a:rPr lang="en-US" altLang="en-US" sz="2400" dirty="0">
                <a:solidFill>
                  <a:srgbClr val="FF3300"/>
                </a:solidFill>
              </a:rPr>
              <a:t>the “Valles </a:t>
            </a:r>
            <a:r>
              <a:rPr lang="en-US" altLang="en-US" sz="2400" dirty="0" err="1">
                <a:solidFill>
                  <a:srgbClr val="FF3300"/>
                </a:solidFill>
              </a:rPr>
              <a:t>Marineris</a:t>
            </a:r>
            <a:r>
              <a:rPr lang="en-US" altLang="en-US" sz="2400" dirty="0">
                <a:solidFill>
                  <a:srgbClr val="FF3300"/>
                </a:solidFill>
              </a:rPr>
              <a:t>” or the Martian Grand </a:t>
            </a:r>
            <a:r>
              <a:rPr lang="en-US" altLang="en-US" sz="2400" dirty="0" smtClean="0">
                <a:solidFill>
                  <a:srgbClr val="FF3300"/>
                </a:solidFill>
              </a:rPr>
              <a:t>Canyon.</a:t>
            </a:r>
          </a:p>
          <a:p>
            <a:pPr algn="ctr" eaLnBrk="1" hangingPunct="1">
              <a:spcBef>
                <a:spcPts val="600"/>
              </a:spcBef>
              <a:buFontTx/>
              <a:buNone/>
            </a:pPr>
            <a:r>
              <a:rPr lang="en-US" altLang="en-US" sz="2400" dirty="0" smtClean="0">
                <a:solidFill>
                  <a:srgbClr val="FF3300"/>
                </a:solidFill>
              </a:rPr>
              <a:t>It </a:t>
            </a:r>
            <a:r>
              <a:rPr lang="en-US" altLang="en-US" sz="2400" dirty="0">
                <a:solidFill>
                  <a:srgbClr val="FF3300"/>
                </a:solidFill>
              </a:rPr>
              <a:t>stretches more than 2500 miles, is 5 miles deep, and is over 150 miles wide in some places.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2000" fill="hold"/>
                                        <p:tgtEl>
                                          <p:spTgt spid="26628"/>
                                        </p:tgtEl>
                                        <p:attrNameLst>
                                          <p:attrName>ppt_x</p:attrName>
                                        </p:attrNameLst>
                                      </p:cBhvr>
                                      <p:tavLst>
                                        <p:tav tm="0">
                                          <p:val>
                                            <p:strVal val="0-#ppt_w/2"/>
                                          </p:val>
                                        </p:tav>
                                        <p:tav tm="100000">
                                          <p:val>
                                            <p:strVal val="#ppt_x"/>
                                          </p:val>
                                        </p:tav>
                                      </p:tavLst>
                                    </p:anim>
                                    <p:anim calcmode="lin" valueType="num">
                                      <p:cBhvr additive="base">
                                        <p:cTn id="8" dur="2000" fill="hold"/>
                                        <p:tgtEl>
                                          <p:spTgt spid="266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E:\Astronomy Data Sheets\Asteroid_Be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166813"/>
            <a:ext cx="5118100" cy="56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idx="4294967295"/>
          </p:nvPr>
        </p:nvSpPr>
        <p:spPr>
          <a:xfrm>
            <a:off x="2667000" y="0"/>
            <a:ext cx="4267200" cy="685800"/>
          </a:xfrm>
        </p:spPr>
        <p:txBody>
          <a:bodyPr/>
          <a:lstStyle/>
          <a:p>
            <a:pPr eaLnBrk="1" hangingPunct="1"/>
            <a:r>
              <a:rPr lang="en-US" altLang="en-US" smtClean="0">
                <a:solidFill>
                  <a:schemeClr val="bg1"/>
                </a:solidFill>
              </a:rPr>
              <a:t>The Asteroid Belt</a:t>
            </a:r>
          </a:p>
        </p:txBody>
      </p:sp>
      <p:sp>
        <p:nvSpPr>
          <p:cNvPr id="27652" name="Text Box 3"/>
          <p:cNvSpPr txBox="1">
            <a:spLocks noChangeArrowheads="1"/>
          </p:cNvSpPr>
          <p:nvPr/>
        </p:nvSpPr>
        <p:spPr bwMode="auto">
          <a:xfrm>
            <a:off x="381000" y="685800"/>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a:solidFill>
                  <a:schemeClr val="bg1"/>
                </a:solidFill>
              </a:rPr>
              <a:t>In between Mars and Jupiter is a belt of Asteroids orbiting the sun.  There are millions of rocks ranging from a few meters to near 900 km across.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2438400" y="0"/>
            <a:ext cx="4343400" cy="609600"/>
          </a:xfrm>
        </p:spPr>
        <p:txBody>
          <a:bodyPr/>
          <a:lstStyle/>
          <a:p>
            <a:pPr eaLnBrk="1" hangingPunct="1"/>
            <a:r>
              <a:rPr lang="en-US" altLang="en-US" smtClean="0">
                <a:solidFill>
                  <a:schemeClr val="bg1"/>
                </a:solidFill>
              </a:rPr>
              <a:t>The Asteroid Belt</a:t>
            </a:r>
          </a:p>
        </p:txBody>
      </p:sp>
      <p:pic>
        <p:nvPicPr>
          <p:cNvPr id="32772" name="Picture 4" descr="E:\Astronomy Data Sheets\20000217a Asteroid EROS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09600"/>
            <a:ext cx="62484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E:\Astronomy Data Sheets\Enhanced_Ida &amp; dacty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4572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6"/>
          <p:cNvSpPr txBox="1">
            <a:spLocks noChangeArrowheads="1"/>
          </p:cNvSpPr>
          <p:nvPr/>
        </p:nvSpPr>
        <p:spPr bwMode="auto">
          <a:xfrm>
            <a:off x="6705600" y="1524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Eros</a:t>
            </a:r>
          </a:p>
        </p:txBody>
      </p:sp>
      <p:sp>
        <p:nvSpPr>
          <p:cNvPr id="32775" name="Text Box 7"/>
          <p:cNvSpPr txBox="1">
            <a:spLocks noChangeArrowheads="1"/>
          </p:cNvSpPr>
          <p:nvPr/>
        </p:nvSpPr>
        <p:spPr bwMode="auto">
          <a:xfrm>
            <a:off x="762000" y="6019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Ida &amp; dactyl</a:t>
            </a:r>
          </a:p>
        </p:txBody>
      </p:sp>
      <p:sp>
        <p:nvSpPr>
          <p:cNvPr id="32776" name="Text Box 8"/>
          <p:cNvSpPr txBox="1">
            <a:spLocks noChangeArrowheads="1"/>
          </p:cNvSpPr>
          <p:nvPr/>
        </p:nvSpPr>
        <p:spPr bwMode="auto">
          <a:xfrm>
            <a:off x="4572000" y="5562600"/>
            <a:ext cx="3886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Some even have other asteroids orbiting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277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32774"/>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nodeType="afterEffect">
                                  <p:stCondLst>
                                    <p:cond delay="2000"/>
                                  </p:stCondLst>
                                  <p:childTnLst>
                                    <p:set>
                                      <p:cBhvr>
                                        <p:cTn id="12" dur="1" fill="hold">
                                          <p:stCondLst>
                                            <p:cond delay="499"/>
                                          </p:stCondLst>
                                        </p:cTn>
                                        <p:tgtEl>
                                          <p:spTgt spid="32773"/>
                                        </p:tgtEl>
                                        <p:attrNameLst>
                                          <p:attrName>style.visibility</p:attrName>
                                        </p:attrNameLst>
                                      </p:cBhvr>
                                      <p:to>
                                        <p:strVal val="visible"/>
                                      </p:to>
                                    </p:set>
                                  </p:childTnLst>
                                </p:cTn>
                              </p:par>
                            </p:childTnLst>
                          </p:cTn>
                        </p:par>
                        <p:par>
                          <p:cTn id="13" fill="hold" nodeType="afterGroup">
                            <p:stCondLst>
                              <p:cond delay="4000"/>
                            </p:stCondLst>
                            <p:childTnLst>
                              <p:par>
                                <p:cTn id="14" presetID="1" presetClass="entr" presetSubtype="0" fill="hold" grpId="0" nodeType="afterEffect">
                                  <p:stCondLst>
                                    <p:cond delay="500"/>
                                  </p:stCondLst>
                                  <p:childTnLst>
                                    <p:set>
                                      <p:cBhvr>
                                        <p:cTn id="15" dur="1" fill="hold">
                                          <p:stCondLst>
                                            <p:cond delay="499"/>
                                          </p:stCondLst>
                                        </p:cTn>
                                        <p:tgtEl>
                                          <p:spTgt spid="32775"/>
                                        </p:tgtEl>
                                        <p:attrNameLst>
                                          <p:attrName>style.visibility</p:attrName>
                                        </p:attrNameLst>
                                      </p:cBhvr>
                                      <p:to>
                                        <p:strVal val="visible"/>
                                      </p:to>
                                    </p:set>
                                  </p:childTnLst>
                                </p:cTn>
                              </p:par>
                            </p:childTnLst>
                          </p:cTn>
                        </p:par>
                        <p:par>
                          <p:cTn id="16" fill="hold" nodeType="afterGroup">
                            <p:stCondLst>
                              <p:cond delay="5000"/>
                            </p:stCondLst>
                            <p:childTnLst>
                              <p:par>
                                <p:cTn id="17" presetID="2" presetClass="entr" presetSubtype="2" fill="hold" grpId="0" nodeType="afterEffect">
                                  <p:stCondLst>
                                    <p:cond delay="2000"/>
                                  </p:stCondLst>
                                  <p:childTnLst>
                                    <p:set>
                                      <p:cBhvr>
                                        <p:cTn id="18" dur="1" fill="hold">
                                          <p:stCondLst>
                                            <p:cond delay="0"/>
                                          </p:stCondLst>
                                        </p:cTn>
                                        <p:tgtEl>
                                          <p:spTgt spid="32776"/>
                                        </p:tgtEl>
                                        <p:attrNameLst>
                                          <p:attrName>style.visibility</p:attrName>
                                        </p:attrNameLst>
                                      </p:cBhvr>
                                      <p:to>
                                        <p:strVal val="visible"/>
                                      </p:to>
                                    </p:set>
                                    <p:anim calcmode="lin" valueType="num">
                                      <p:cBhvr additive="base">
                                        <p:cTn id="19" dur="500" fill="hold"/>
                                        <p:tgtEl>
                                          <p:spTgt spid="32776"/>
                                        </p:tgtEl>
                                        <p:attrNameLst>
                                          <p:attrName>ppt_x</p:attrName>
                                        </p:attrNameLst>
                                      </p:cBhvr>
                                      <p:tavLst>
                                        <p:tav tm="0">
                                          <p:val>
                                            <p:strVal val="1+#ppt_w/2"/>
                                          </p:val>
                                        </p:tav>
                                        <p:tav tm="100000">
                                          <p:val>
                                            <p:strVal val="#ppt_x"/>
                                          </p:val>
                                        </p:tav>
                                      </p:tavLst>
                                    </p:anim>
                                    <p:anim calcmode="lin" valueType="num">
                                      <p:cBhvr additive="base">
                                        <p:cTn id="20" dur="500" fill="hold"/>
                                        <p:tgtEl>
                                          <p:spTgt spid="327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utoUpdateAnimBg="0"/>
      <p:bldP spid="32775" grpId="0" autoUpdateAnimBg="0"/>
      <p:bldP spid="3277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E:\Astronomy Data Sheets\terrestrial Impa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title" idx="4294967295"/>
          </p:nvPr>
        </p:nvSpPr>
        <p:spPr>
          <a:xfrm>
            <a:off x="3352800" y="0"/>
            <a:ext cx="2514600" cy="533400"/>
          </a:xfrm>
        </p:spPr>
        <p:txBody>
          <a:bodyPr/>
          <a:lstStyle/>
          <a:p>
            <a:pPr eaLnBrk="1" hangingPunct="1"/>
            <a:r>
              <a:rPr lang="en-US" altLang="en-US" dirty="0" smtClean="0">
                <a:solidFill>
                  <a:schemeClr val="bg1"/>
                </a:solidFill>
              </a:rPr>
              <a:t>Asteroids</a:t>
            </a:r>
            <a:endParaRPr lang="en-US" altLang="en-US" dirty="0" smtClean="0"/>
          </a:p>
        </p:txBody>
      </p:sp>
      <p:sp>
        <p:nvSpPr>
          <p:cNvPr id="29700" name="Text Box 4"/>
          <p:cNvSpPr txBox="1">
            <a:spLocks noChangeArrowheads="1"/>
          </p:cNvSpPr>
          <p:nvPr/>
        </p:nvSpPr>
        <p:spPr bwMode="auto">
          <a:xfrm>
            <a:off x="3200400" y="3717925"/>
            <a:ext cx="5791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buNone/>
            </a:pPr>
            <a:r>
              <a:rPr lang="en-US" altLang="en-US" sz="2000" b="1" dirty="0">
                <a:solidFill>
                  <a:srgbClr val="FFFF00"/>
                </a:solidFill>
              </a:rPr>
              <a:t>Every now and then a big one will hit the Earth. About every 60-100 million years. </a:t>
            </a:r>
            <a:r>
              <a:rPr lang="en-US" sz="2000" b="1" dirty="0">
                <a:solidFill>
                  <a:srgbClr val="FFFF00"/>
                </a:solidFill>
              </a:rPr>
              <a:t>As of February </a:t>
            </a:r>
            <a:r>
              <a:rPr lang="en-US" sz="2000" b="1" dirty="0" smtClean="0">
                <a:solidFill>
                  <a:srgbClr val="FFFF00"/>
                </a:solidFill>
              </a:rPr>
              <a:t>5, 2018</a:t>
            </a:r>
            <a:r>
              <a:rPr lang="en-US" sz="2000" b="1" dirty="0">
                <a:solidFill>
                  <a:srgbClr val="FFFF00"/>
                </a:solidFill>
              </a:rPr>
              <a:t>, </a:t>
            </a:r>
            <a:r>
              <a:rPr lang="en-US" sz="2000" b="1" dirty="0" smtClean="0">
                <a:solidFill>
                  <a:srgbClr val="FFFF00"/>
                </a:solidFill>
              </a:rPr>
              <a:t>886 NEA’s </a:t>
            </a:r>
            <a:r>
              <a:rPr lang="en-US" sz="2000" b="1" dirty="0">
                <a:solidFill>
                  <a:srgbClr val="FFFF00"/>
                </a:solidFill>
              </a:rPr>
              <a:t>larger than 1 km have been discovered</a:t>
            </a:r>
            <a:r>
              <a:rPr lang="en-US" altLang="en-US" sz="2000" b="1" dirty="0" smtClean="0">
                <a:solidFill>
                  <a:srgbClr val="FFFF00"/>
                </a:solidFill>
              </a:rPr>
              <a:t>.  </a:t>
            </a:r>
            <a:r>
              <a:rPr lang="en-US" altLang="en-US" sz="2000" b="1" dirty="0">
                <a:solidFill>
                  <a:srgbClr val="FFFF00"/>
                </a:solidFill>
              </a:rPr>
              <a:t>On march 15, 2004 one missed us by just 26,000 miles.  That was a close call.  It was a small one (30 meters), but it could have destroyed a small town. It is </a:t>
            </a:r>
            <a:r>
              <a:rPr lang="en-US" altLang="en-US" sz="2000" b="1" u="sng" dirty="0">
                <a:solidFill>
                  <a:srgbClr val="FFFF00"/>
                </a:solidFill>
              </a:rPr>
              <a:t>U</a:t>
            </a:r>
            <a:r>
              <a:rPr lang="en-US" altLang="en-US" sz="2000" b="1" u="sng" dirty="0" smtClean="0">
                <a:solidFill>
                  <a:srgbClr val="FFFF00"/>
                </a:solidFill>
              </a:rPr>
              <a:t>n</a:t>
            </a:r>
            <a:r>
              <a:rPr lang="en-US" altLang="en-US" sz="2000" b="1" dirty="0" smtClean="0">
                <a:solidFill>
                  <a:srgbClr val="FFFF00"/>
                </a:solidFill>
              </a:rPr>
              <a:t>likely </a:t>
            </a:r>
            <a:r>
              <a:rPr lang="en-US" altLang="en-US" sz="2000" b="1" dirty="0">
                <a:solidFill>
                  <a:srgbClr val="FFFF00"/>
                </a:solidFill>
              </a:rPr>
              <a:t>that a big hit will occur in </a:t>
            </a:r>
            <a:r>
              <a:rPr lang="en-US" altLang="en-US" sz="2000" b="1" dirty="0" smtClean="0">
                <a:solidFill>
                  <a:srgbClr val="FFFF00"/>
                </a:solidFill>
              </a:rPr>
              <a:t>our </a:t>
            </a:r>
            <a:r>
              <a:rPr lang="en-US" altLang="en-US" sz="2000" b="1" dirty="0">
                <a:solidFill>
                  <a:srgbClr val="FFFF00"/>
                </a:solidFill>
              </a:rPr>
              <a:t>lifetime, but it is not impossible!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3276600" y="0"/>
            <a:ext cx="2590800" cy="609600"/>
          </a:xfrm>
        </p:spPr>
        <p:txBody>
          <a:bodyPr/>
          <a:lstStyle/>
          <a:p>
            <a:pPr eaLnBrk="1" hangingPunct="1"/>
            <a:r>
              <a:rPr lang="en-US" altLang="en-US" smtClean="0">
                <a:solidFill>
                  <a:srgbClr val="FFFF00"/>
                </a:solidFill>
              </a:rPr>
              <a:t>Asteroids</a:t>
            </a:r>
          </a:p>
        </p:txBody>
      </p:sp>
      <p:pic>
        <p:nvPicPr>
          <p:cNvPr id="30723" name="Picture 3" descr="E:\Ken's Astronomy Slides\slide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8763"/>
            <a:ext cx="746760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457200" y="609600"/>
            <a:ext cx="8458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This is Meteor Crater in Arizona.  It is 700 </a:t>
            </a:r>
            <a:r>
              <a:rPr lang="en-US" altLang="en-US" sz="2400" dirty="0" err="1">
                <a:solidFill>
                  <a:schemeClr val="bg1"/>
                </a:solidFill>
              </a:rPr>
              <a:t>ft</a:t>
            </a:r>
            <a:r>
              <a:rPr lang="en-US" altLang="en-US" sz="2400" dirty="0">
                <a:solidFill>
                  <a:schemeClr val="bg1"/>
                </a:solidFill>
              </a:rPr>
              <a:t> deep, and over 1 mile wide.  It was caused by an Asteroid only 100 meters in diameter!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3352800" y="0"/>
            <a:ext cx="2590800" cy="533400"/>
          </a:xfrm>
        </p:spPr>
        <p:txBody>
          <a:bodyPr/>
          <a:lstStyle/>
          <a:p>
            <a:pPr eaLnBrk="1" hangingPunct="1"/>
            <a:r>
              <a:rPr lang="en-US" altLang="en-US" smtClean="0">
                <a:solidFill>
                  <a:schemeClr val="bg1"/>
                </a:solidFill>
              </a:rPr>
              <a:t>Meteors</a:t>
            </a:r>
          </a:p>
        </p:txBody>
      </p:sp>
      <p:sp>
        <p:nvSpPr>
          <p:cNvPr id="36867" name="Text Box 3"/>
          <p:cNvSpPr txBox="1">
            <a:spLocks noChangeArrowheads="1"/>
          </p:cNvSpPr>
          <p:nvPr/>
        </p:nvSpPr>
        <p:spPr bwMode="auto">
          <a:xfrm>
            <a:off x="0" y="5334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50000"/>
              </a:spcBef>
              <a:buFontTx/>
              <a:buNone/>
            </a:pPr>
            <a:r>
              <a:rPr lang="en-US" altLang="en-US" sz="2400" dirty="0">
                <a:solidFill>
                  <a:schemeClr val="bg1"/>
                </a:solidFill>
              </a:rPr>
              <a:t>A</a:t>
            </a:r>
            <a:r>
              <a:rPr lang="en-US" altLang="en-US" sz="2400" dirty="0" smtClean="0">
                <a:solidFill>
                  <a:schemeClr val="bg1"/>
                </a:solidFill>
              </a:rPr>
              <a:t>re </a:t>
            </a:r>
            <a:r>
              <a:rPr lang="en-US" altLang="en-US" sz="2400" dirty="0">
                <a:solidFill>
                  <a:schemeClr val="bg1"/>
                </a:solidFill>
              </a:rPr>
              <a:t>usually much smaller. The typical size is the size of a grain of sand.  They hit the atmosphere at speeds up to 140,000 mph.  This heats up the air and causes the bright streaks we see. </a:t>
            </a:r>
          </a:p>
        </p:txBody>
      </p:sp>
      <p:sp>
        <p:nvSpPr>
          <p:cNvPr id="36868" name="Text Box 4"/>
          <p:cNvSpPr txBox="1">
            <a:spLocks noChangeArrowheads="1"/>
          </p:cNvSpPr>
          <p:nvPr/>
        </p:nvSpPr>
        <p:spPr bwMode="auto">
          <a:xfrm>
            <a:off x="28433" y="1883344"/>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chemeClr val="bg1"/>
                </a:solidFill>
              </a:rPr>
              <a:t>Occasionally they are bigger like this one, and make it to the ground.  These are called meteorites.</a:t>
            </a:r>
          </a:p>
        </p:txBody>
      </p:sp>
      <p:pic>
        <p:nvPicPr>
          <p:cNvPr id="36869" name="PEEKSK~1.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28800" y="27432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36867"/>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grpId="0" nodeType="afterEffect">
                                  <p:stCondLst>
                                    <p:cond delay="2000"/>
                                  </p:stCondLst>
                                  <p:childTnLst>
                                    <p:set>
                                      <p:cBhvr>
                                        <p:cTn id="9" dur="1" fill="hold">
                                          <p:stCondLst>
                                            <p:cond delay="499"/>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Prev" delay="0">
                      <p:tgtEl>
                        <p:sldTgt/>
                      </p:tgtEl>
                    </p:cond>
                  </p:endCondLst>
                </p:cTn>
                <p:tgtEl>
                  <p:spTgt spid="36869"/>
                </p:tgtEl>
              </p:cMediaNode>
            </p:video>
          </p:childTnLst>
        </p:cTn>
      </p:par>
    </p:tnLst>
    <p:bldLst>
      <p:bldP spid="36867" grpId="0" autoUpdateAnimBg="0"/>
      <p:bldP spid="3686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8546"/>
                                        </p:tgtEl>
                                        <p:attrNameLst>
                                          <p:attrName>style.visibility</p:attrName>
                                        </p:attrNameLst>
                                      </p:cBhvr>
                                      <p:to>
                                        <p:strVal val="visible"/>
                                      </p:to>
                                    </p:set>
                                    <p:anim calcmode="lin" valueType="num">
                                      <p:cBhvr additive="base">
                                        <p:cTn id="7" dur="500" fill="hold"/>
                                        <p:tgtEl>
                                          <p:spTgt spid="108546"/>
                                        </p:tgtEl>
                                        <p:attrNameLst>
                                          <p:attrName>ppt_x</p:attrName>
                                        </p:attrNameLst>
                                      </p:cBhvr>
                                      <p:tavLst>
                                        <p:tav tm="0">
                                          <p:val>
                                            <p:strVal val="#ppt_x"/>
                                          </p:val>
                                        </p:tav>
                                        <p:tav tm="100000">
                                          <p:val>
                                            <p:strVal val="#ppt_x"/>
                                          </p:val>
                                        </p:tav>
                                      </p:tavLst>
                                    </p:anim>
                                    <p:anim calcmode="lin" valueType="num">
                                      <p:cBhvr additive="base">
                                        <p:cTn id="8" dur="500" fill="hold"/>
                                        <p:tgtEl>
                                          <p:spTgt spid="108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894" y="5943600"/>
            <a:ext cx="9144000" cy="707886"/>
          </a:xfrm>
          <a:prstGeom prst="rect">
            <a:avLst/>
          </a:prstGeom>
          <a:noFill/>
        </p:spPr>
        <p:txBody>
          <a:bodyPr wrap="square" rtlCol="0">
            <a:spAutoFit/>
          </a:bodyPr>
          <a:lstStyle/>
          <a:p>
            <a:pPr algn="ctr"/>
            <a:r>
              <a:rPr lang="en-US" b="1" dirty="0" smtClean="0">
                <a:solidFill>
                  <a:srgbClr val="FFFF00"/>
                </a:solidFill>
              </a:rPr>
              <a:t>Modern Refractor Telescope</a:t>
            </a:r>
            <a:endParaRPr lang="en-US" b="1" dirty="0">
              <a:solidFill>
                <a:srgbClr val="FFFF00"/>
              </a:solidFill>
            </a:endParaRPr>
          </a:p>
        </p:txBody>
      </p:sp>
      <p:sp>
        <p:nvSpPr>
          <p:cNvPr id="4" name="Rectangle 3"/>
          <p:cNvSpPr/>
          <p:nvPr/>
        </p:nvSpPr>
        <p:spPr>
          <a:xfrm>
            <a:off x="152400" y="228600"/>
            <a:ext cx="2133600" cy="338554"/>
          </a:xfrm>
          <a:prstGeom prst="rect">
            <a:avLst/>
          </a:prstGeom>
        </p:spPr>
        <p:txBody>
          <a:bodyPr wrap="square">
            <a:spAutoFit/>
          </a:bodyPr>
          <a:lstStyle/>
          <a:p>
            <a:r>
              <a:rPr lang="en-US" sz="1600" b="1" dirty="0">
                <a:solidFill>
                  <a:srgbClr val="FFFF00"/>
                </a:solidFill>
              </a:rPr>
              <a:t>Photo by Dave </a:t>
            </a:r>
            <a:r>
              <a:rPr lang="en-US" sz="1600" b="1" dirty="0" err="1">
                <a:solidFill>
                  <a:srgbClr val="FFFF00"/>
                </a:solidFill>
              </a:rPr>
              <a:t>Kube</a:t>
            </a:r>
            <a:endParaRPr lang="en-US" sz="1600" b="1" dirty="0">
              <a:solidFill>
                <a:srgbClr val="FFFF00"/>
              </a:solidFill>
            </a:endParaRPr>
          </a:p>
        </p:txBody>
      </p:sp>
      <p:sp>
        <p:nvSpPr>
          <p:cNvPr id="5" name="TextBox 4"/>
          <p:cNvSpPr txBox="1"/>
          <p:nvPr/>
        </p:nvSpPr>
        <p:spPr>
          <a:xfrm>
            <a:off x="123967" y="1828800"/>
            <a:ext cx="3048000" cy="584775"/>
          </a:xfrm>
          <a:prstGeom prst="rect">
            <a:avLst/>
          </a:prstGeom>
          <a:noFill/>
        </p:spPr>
        <p:txBody>
          <a:bodyPr wrap="square" rtlCol="0">
            <a:spAutoFit/>
          </a:bodyPr>
          <a:lstStyle/>
          <a:p>
            <a:r>
              <a:rPr lang="en-US" sz="1600" b="1" dirty="0" smtClean="0">
                <a:solidFill>
                  <a:srgbClr val="FFFF00"/>
                </a:solidFill>
              </a:rPr>
              <a:t>Williams Optics 110mm Doublet(4-1/2”) and Solar Filter</a:t>
            </a:r>
            <a:endParaRPr lang="en-US" sz="1600" b="1" dirty="0">
              <a:solidFill>
                <a:srgbClr val="FFFF00"/>
              </a:solidFill>
            </a:endParaRPr>
          </a:p>
        </p:txBody>
      </p:sp>
      <p:sp>
        <p:nvSpPr>
          <p:cNvPr id="6" name="TextBox 5"/>
          <p:cNvSpPr txBox="1"/>
          <p:nvPr/>
        </p:nvSpPr>
        <p:spPr>
          <a:xfrm>
            <a:off x="5562600" y="982652"/>
            <a:ext cx="2590800" cy="584775"/>
          </a:xfrm>
          <a:prstGeom prst="rect">
            <a:avLst/>
          </a:prstGeom>
          <a:noFill/>
        </p:spPr>
        <p:txBody>
          <a:bodyPr wrap="square" rtlCol="0">
            <a:spAutoFit/>
          </a:bodyPr>
          <a:lstStyle/>
          <a:p>
            <a:r>
              <a:rPr lang="en-US" sz="1600" b="1" dirty="0" smtClean="0">
                <a:solidFill>
                  <a:srgbClr val="FFFF00"/>
                </a:solidFill>
              </a:rPr>
              <a:t>Canon 60d w/ 300mm zoom and 2x and Solar Filter</a:t>
            </a:r>
            <a:endParaRPr lang="en-US" sz="1600" b="1" dirty="0">
              <a:solidFill>
                <a:srgbClr val="FFFF00"/>
              </a:solidFill>
            </a:endParaRPr>
          </a:p>
        </p:txBody>
      </p:sp>
    </p:spTree>
    <p:extLst>
      <p:ext uri="{BB962C8B-B14F-4D97-AF65-F5344CB8AC3E}">
        <p14:creationId xmlns:p14="http://schemas.microsoft.com/office/powerpoint/2010/main" val="20503781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E:\Astronomy Data Sheets\Perseid Radi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82738"/>
            <a:ext cx="701040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title"/>
          </p:nvPr>
        </p:nvSpPr>
        <p:spPr>
          <a:xfrm>
            <a:off x="3429000" y="0"/>
            <a:ext cx="2743200" cy="609600"/>
          </a:xfrm>
        </p:spPr>
        <p:txBody>
          <a:bodyPr/>
          <a:lstStyle/>
          <a:p>
            <a:pPr eaLnBrk="1" hangingPunct="1"/>
            <a:r>
              <a:rPr lang="en-US" altLang="en-US" smtClean="0">
                <a:solidFill>
                  <a:schemeClr val="bg1"/>
                </a:solidFill>
              </a:rPr>
              <a:t>Meteors</a:t>
            </a:r>
          </a:p>
        </p:txBody>
      </p:sp>
      <p:sp>
        <p:nvSpPr>
          <p:cNvPr id="33796" name="Text Box 4"/>
          <p:cNvSpPr txBox="1">
            <a:spLocks noChangeArrowheads="1"/>
          </p:cNvSpPr>
          <p:nvPr/>
        </p:nvSpPr>
        <p:spPr bwMode="auto">
          <a:xfrm>
            <a:off x="0" y="6096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chemeClr val="bg1"/>
                </a:solidFill>
              </a:rPr>
              <a:t>You can see a couple of meteors each hour on any given night, but there are a dozen meteor showers that occur each year, that have 10-100 per hour.</a:t>
            </a:r>
            <a:r>
              <a:rPr lang="en-US" altLang="en-US" sz="2400" dirty="0">
                <a:solidFill>
                  <a:schemeClr val="bg1"/>
                </a:solidFill>
              </a:rPr>
              <a:t>  </a:t>
            </a:r>
          </a:p>
        </p:txBody>
      </p:sp>
      <p:sp>
        <p:nvSpPr>
          <p:cNvPr id="33797" name="Text Box 5"/>
          <p:cNvSpPr txBox="1">
            <a:spLocks noChangeArrowheads="1"/>
          </p:cNvSpPr>
          <p:nvPr/>
        </p:nvSpPr>
        <p:spPr bwMode="auto">
          <a:xfrm>
            <a:off x="228600" y="1828800"/>
            <a:ext cx="23622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These meteors seem to come from a specific constellation.  This is called the radiant.  Most of these showers are best viewed between midnight and dawn.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1+#ppt_w/2"/>
                                          </p:val>
                                        </p:tav>
                                        <p:tav tm="100000">
                                          <p:val>
                                            <p:strVal val="#ppt_x"/>
                                          </p:val>
                                        </p:tav>
                                      </p:tavLst>
                                    </p:anim>
                                    <p:anim calcmode="lin" valueType="num">
                                      <p:cBhvr additive="base">
                                        <p:cTn id="8" dur="500" fill="hold"/>
                                        <p:tgtEl>
                                          <p:spTgt spid="3379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2000"/>
                                  </p:stCondLst>
                                  <p:childTnLst>
                                    <p:set>
                                      <p:cBhvr>
                                        <p:cTn id="11" dur="1" fill="hold">
                                          <p:stCondLst>
                                            <p:cond delay="0"/>
                                          </p:stCondLst>
                                        </p:cTn>
                                        <p:tgtEl>
                                          <p:spTgt spid="33797"/>
                                        </p:tgtEl>
                                        <p:attrNameLst>
                                          <p:attrName>style.visibility</p:attrName>
                                        </p:attrNameLst>
                                      </p:cBhvr>
                                      <p:to>
                                        <p:strVal val="visible"/>
                                      </p:to>
                                    </p:set>
                                    <p:anim calcmode="lin" valueType="num">
                                      <p:cBhvr additive="base">
                                        <p:cTn id="12" dur="500" fill="hold"/>
                                        <p:tgtEl>
                                          <p:spTgt spid="33797"/>
                                        </p:tgtEl>
                                        <p:attrNameLst>
                                          <p:attrName>ppt_x</p:attrName>
                                        </p:attrNameLst>
                                      </p:cBhvr>
                                      <p:tavLst>
                                        <p:tav tm="0">
                                          <p:val>
                                            <p:strVal val="0-#ppt_w/2"/>
                                          </p:val>
                                        </p:tav>
                                        <p:tav tm="100000">
                                          <p:val>
                                            <p:strVal val="#ppt_x"/>
                                          </p:val>
                                        </p:tav>
                                      </p:tavLst>
                                    </p:anim>
                                    <p:anim calcmode="lin" valueType="num">
                                      <p:cBhvr additive="base">
                                        <p:cTn id="13" dur="500" fill="hold"/>
                                        <p:tgtEl>
                                          <p:spTgt spid="33797"/>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10" presetClass="entr" presetSubtype="0" fill="hold" nodeType="afterEffect">
                                  <p:stCondLst>
                                    <p:cond delay="250"/>
                                  </p:stCondLst>
                                  <p:childTnLst>
                                    <p:set>
                                      <p:cBhvr>
                                        <p:cTn id="16" dur="1" fill="hold">
                                          <p:stCondLst>
                                            <p:cond delay="0"/>
                                          </p:stCondLst>
                                        </p:cTn>
                                        <p:tgtEl>
                                          <p:spTgt spid="33794"/>
                                        </p:tgtEl>
                                        <p:attrNameLst>
                                          <p:attrName>style.visibility</p:attrName>
                                        </p:attrNameLst>
                                      </p:cBhvr>
                                      <p:to>
                                        <p:strVal val="visible"/>
                                      </p:to>
                                    </p:set>
                                    <p:animEffect transition="in" filter="fade">
                                      <p:cBhvr>
                                        <p:cTn id="1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379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524000" y="0"/>
            <a:ext cx="6096000" cy="533400"/>
          </a:xfrm>
        </p:spPr>
        <p:txBody>
          <a:bodyPr/>
          <a:lstStyle/>
          <a:p>
            <a:pPr eaLnBrk="1" hangingPunct="1"/>
            <a:r>
              <a:rPr lang="en-US" altLang="en-US" smtClean="0">
                <a:solidFill>
                  <a:schemeClr val="bg1"/>
                </a:solidFill>
              </a:rPr>
              <a:t>Major Meteor Showers</a:t>
            </a:r>
          </a:p>
        </p:txBody>
      </p:sp>
      <p:sp>
        <p:nvSpPr>
          <p:cNvPr id="34819" name="Text Box 3"/>
          <p:cNvSpPr txBox="1">
            <a:spLocks noChangeArrowheads="1"/>
          </p:cNvSpPr>
          <p:nvPr/>
        </p:nvSpPr>
        <p:spPr bwMode="auto">
          <a:xfrm>
            <a:off x="228600" y="685800"/>
            <a:ext cx="8382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chemeClr val="bg1"/>
                </a:solidFill>
              </a:rPr>
              <a:t>Quadrantids		January 2-4		20-100 per hour</a:t>
            </a:r>
          </a:p>
          <a:p>
            <a:pPr eaLnBrk="1" hangingPunct="1">
              <a:spcBef>
                <a:spcPct val="50000"/>
              </a:spcBef>
              <a:buFontTx/>
              <a:buNone/>
            </a:pPr>
            <a:r>
              <a:rPr lang="en-US" altLang="en-US" sz="2000" dirty="0">
                <a:solidFill>
                  <a:schemeClr val="bg1"/>
                </a:solidFill>
              </a:rPr>
              <a:t>Lyrids			April 21-22		12-15 per hour</a:t>
            </a:r>
          </a:p>
          <a:p>
            <a:pPr eaLnBrk="1" hangingPunct="1">
              <a:spcBef>
                <a:spcPct val="50000"/>
              </a:spcBef>
              <a:buFontTx/>
              <a:buNone/>
            </a:pPr>
            <a:r>
              <a:rPr lang="en-US" altLang="en-US" sz="2000" dirty="0">
                <a:solidFill>
                  <a:schemeClr val="bg1"/>
                </a:solidFill>
              </a:rPr>
              <a:t>Eta </a:t>
            </a:r>
            <a:r>
              <a:rPr lang="en-US" altLang="en-US" sz="2000" dirty="0" err="1">
                <a:solidFill>
                  <a:schemeClr val="bg1"/>
                </a:solidFill>
              </a:rPr>
              <a:t>Aquarids</a:t>
            </a:r>
            <a:r>
              <a:rPr lang="en-US" altLang="en-US" sz="2000" dirty="0">
                <a:solidFill>
                  <a:schemeClr val="bg1"/>
                </a:solidFill>
              </a:rPr>
              <a:t>		May 5-6			20-60 per hour</a:t>
            </a:r>
          </a:p>
          <a:p>
            <a:pPr eaLnBrk="1" hangingPunct="1">
              <a:spcBef>
                <a:spcPct val="50000"/>
              </a:spcBef>
              <a:buFontTx/>
              <a:buNone/>
            </a:pPr>
            <a:r>
              <a:rPr lang="en-US" altLang="en-US" sz="2000" dirty="0">
                <a:solidFill>
                  <a:schemeClr val="bg1"/>
                </a:solidFill>
              </a:rPr>
              <a:t>Southern Delta </a:t>
            </a:r>
            <a:r>
              <a:rPr lang="en-US" altLang="en-US" sz="2000" dirty="0" err="1">
                <a:solidFill>
                  <a:schemeClr val="bg1"/>
                </a:solidFill>
              </a:rPr>
              <a:t>Aquarids</a:t>
            </a:r>
            <a:r>
              <a:rPr lang="en-US" altLang="en-US" sz="2000" dirty="0">
                <a:solidFill>
                  <a:schemeClr val="bg1"/>
                </a:solidFill>
              </a:rPr>
              <a:t>	July 27-28		20 per hour</a:t>
            </a:r>
          </a:p>
          <a:p>
            <a:pPr eaLnBrk="1" hangingPunct="1">
              <a:spcBef>
                <a:spcPct val="50000"/>
              </a:spcBef>
              <a:buFontTx/>
              <a:buNone/>
            </a:pPr>
            <a:r>
              <a:rPr lang="en-US" altLang="en-US" sz="2000" dirty="0" err="1">
                <a:solidFill>
                  <a:schemeClr val="bg1"/>
                </a:solidFill>
              </a:rPr>
              <a:t>Perseids</a:t>
            </a:r>
            <a:r>
              <a:rPr lang="en-US" altLang="en-US" sz="2000" dirty="0">
                <a:solidFill>
                  <a:schemeClr val="bg1"/>
                </a:solidFill>
              </a:rPr>
              <a:t>			August 11-12		60-100 per hour</a:t>
            </a:r>
          </a:p>
          <a:p>
            <a:pPr eaLnBrk="1" hangingPunct="1">
              <a:spcBef>
                <a:spcPct val="50000"/>
              </a:spcBef>
              <a:buFontTx/>
              <a:buNone/>
            </a:pPr>
            <a:r>
              <a:rPr lang="en-US" altLang="en-US" sz="2000" dirty="0">
                <a:solidFill>
                  <a:schemeClr val="bg1"/>
                </a:solidFill>
              </a:rPr>
              <a:t>Orionids			October 21-22		20 per hour</a:t>
            </a:r>
          </a:p>
          <a:p>
            <a:pPr eaLnBrk="1" hangingPunct="1">
              <a:spcBef>
                <a:spcPct val="50000"/>
              </a:spcBef>
              <a:buFontTx/>
              <a:buNone/>
            </a:pPr>
            <a:r>
              <a:rPr lang="en-US" altLang="en-US" sz="2000" dirty="0">
                <a:solidFill>
                  <a:schemeClr val="bg1"/>
                </a:solidFill>
              </a:rPr>
              <a:t>Taurids			November 5-6		5-10 per hour</a:t>
            </a:r>
          </a:p>
          <a:p>
            <a:pPr eaLnBrk="1" hangingPunct="1">
              <a:spcBef>
                <a:spcPct val="50000"/>
              </a:spcBef>
              <a:buFontTx/>
              <a:buNone/>
            </a:pPr>
            <a:r>
              <a:rPr lang="en-US" altLang="en-US" sz="2000" dirty="0" err="1">
                <a:solidFill>
                  <a:schemeClr val="bg1"/>
                </a:solidFill>
              </a:rPr>
              <a:t>Leonids</a:t>
            </a:r>
            <a:r>
              <a:rPr lang="en-US" altLang="en-US" sz="2000" dirty="0">
                <a:solidFill>
                  <a:schemeClr val="bg1"/>
                </a:solidFill>
              </a:rPr>
              <a:t>			November 17-19		20 per hour</a:t>
            </a:r>
          </a:p>
          <a:p>
            <a:pPr eaLnBrk="1" hangingPunct="1">
              <a:spcBef>
                <a:spcPct val="50000"/>
              </a:spcBef>
              <a:buFontTx/>
              <a:buNone/>
            </a:pPr>
            <a:r>
              <a:rPr lang="en-US" altLang="en-US" sz="2000" dirty="0">
                <a:solidFill>
                  <a:schemeClr val="bg1"/>
                </a:solidFill>
              </a:rPr>
              <a:t>Geminids		December 13-14		50-70 per hour</a:t>
            </a:r>
          </a:p>
        </p:txBody>
      </p:sp>
      <p:sp>
        <p:nvSpPr>
          <p:cNvPr id="34820" name="Text Box 4"/>
          <p:cNvSpPr txBox="1">
            <a:spLocks noChangeArrowheads="1"/>
          </p:cNvSpPr>
          <p:nvPr/>
        </p:nvSpPr>
        <p:spPr bwMode="auto">
          <a:xfrm>
            <a:off x="228600" y="5257800"/>
            <a:ext cx="8686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chemeClr val="bg1"/>
                </a:solidFill>
              </a:rPr>
              <a:t>These showers occur regularly as the Earth passes through an area of space that a comet has passed through.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1175706"/>
          </a:xfrm>
          <a:prstGeom prst="rect">
            <a:avLst/>
          </a:prstGeom>
          <a:noFill/>
        </p:spPr>
        <p:txBody>
          <a:bodyPr wrap="square" rtlCol="0">
            <a:spAutoFit/>
          </a:bodyPr>
          <a:lstStyle/>
          <a:p>
            <a:pPr algn="ctr"/>
            <a:r>
              <a:rPr lang="en-US" sz="3200" b="1" dirty="0">
                <a:solidFill>
                  <a:srgbClr val="FFFF00"/>
                </a:solidFill>
              </a:rPr>
              <a:t>Fireballs Reported by US Government Sensors</a:t>
            </a:r>
          </a:p>
          <a:p>
            <a:pPr algn="ctr"/>
            <a:r>
              <a:rPr lang="en-US" sz="3200" b="1" dirty="0">
                <a:solidFill>
                  <a:srgbClr val="FFFF00"/>
                </a:solidFill>
              </a:rPr>
              <a:t>(1988-Apr-15 to 2018-Feb-01)</a:t>
            </a:r>
          </a:p>
        </p:txBody>
      </p:sp>
      <p:pic>
        <p:nvPicPr>
          <p:cNvPr id="2050" name="Picture 2" descr="E:\Datavault\Astronomy\EAS\Powerpoint Presentations\Astronomy101\NewData\NEO-Fireballs-2018-0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18" y="1792288"/>
            <a:ext cx="8943456" cy="430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680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vault\Astronomy\EAS\Powerpoint Presentations\Astronomy101\NewData\image_1526e-Chelyabin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03" y="1137313"/>
            <a:ext cx="8915400" cy="31807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964" y="10236"/>
            <a:ext cx="8915400" cy="1348061"/>
          </a:xfrm>
          <a:prstGeom prst="rect">
            <a:avLst/>
          </a:prstGeom>
        </p:spPr>
        <p:txBody>
          <a:bodyPr wrap="square">
            <a:spAutoFit/>
          </a:bodyPr>
          <a:lstStyle/>
          <a:p>
            <a:pPr algn="ctr"/>
            <a:r>
              <a:rPr lang="en-US" sz="2400" b="1" dirty="0">
                <a:solidFill>
                  <a:srgbClr val="FFFF00"/>
                </a:solidFill>
              </a:rPr>
              <a:t>The Chelyabinsk </a:t>
            </a:r>
            <a:r>
              <a:rPr lang="en-US" sz="2400" b="1" dirty="0" smtClean="0">
                <a:solidFill>
                  <a:srgbClr val="FFFF00"/>
                </a:solidFill>
              </a:rPr>
              <a:t>Meteor </a:t>
            </a:r>
            <a:r>
              <a:rPr lang="en-US" sz="2400" b="1" dirty="0">
                <a:solidFill>
                  <a:srgbClr val="FFFF00"/>
                </a:solidFill>
              </a:rPr>
              <a:t>was a </a:t>
            </a:r>
            <a:r>
              <a:rPr lang="en-US" sz="2400" b="1" dirty="0" err="1" smtClean="0">
                <a:solidFill>
                  <a:srgbClr val="FFFF00"/>
                </a:solidFill>
              </a:rPr>
              <a:t>Superbolide</a:t>
            </a:r>
            <a:r>
              <a:rPr lang="en-US" sz="2400" b="1" dirty="0" smtClean="0">
                <a:solidFill>
                  <a:srgbClr val="FFFF00"/>
                </a:solidFill>
              </a:rPr>
              <a:t> </a:t>
            </a:r>
            <a:r>
              <a:rPr lang="en-US" sz="2400" b="1" dirty="0">
                <a:solidFill>
                  <a:srgbClr val="FFFF00"/>
                </a:solidFill>
              </a:rPr>
              <a:t>caused by an</a:t>
            </a:r>
          </a:p>
          <a:p>
            <a:pPr algn="ctr"/>
            <a:r>
              <a:rPr lang="en-US" sz="2400" b="1" dirty="0">
                <a:solidFill>
                  <a:srgbClr val="FFFF00"/>
                </a:solidFill>
              </a:rPr>
              <a:t>approximately 20-metre near-Earth asteroid that entered Earth's</a:t>
            </a:r>
          </a:p>
          <a:p>
            <a:pPr algn="ctr"/>
            <a:r>
              <a:rPr lang="en-US" sz="2400" b="1" dirty="0">
                <a:solidFill>
                  <a:srgbClr val="FFFF00"/>
                </a:solidFill>
              </a:rPr>
              <a:t>atmosphere over Russia </a:t>
            </a:r>
            <a:r>
              <a:rPr lang="en-US" sz="2400" b="1" dirty="0" smtClean="0">
                <a:solidFill>
                  <a:srgbClr val="FFFF00"/>
                </a:solidFill>
              </a:rPr>
              <a:t>on February 15, 2013</a:t>
            </a:r>
            <a:endParaRPr lang="en-US" sz="2400" b="1" dirty="0">
              <a:solidFill>
                <a:srgbClr val="FFFF00"/>
              </a:solidFill>
            </a:endParaRPr>
          </a:p>
        </p:txBody>
      </p:sp>
      <p:pic>
        <p:nvPicPr>
          <p:cNvPr id="1027" name="Picture 3" descr="E:\Datavault\Astronomy\EAS\Powerpoint Presentations\Astronomy101\NewData\RussianMete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03" y="4034618"/>
            <a:ext cx="2951897" cy="239221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Datavault\Astronomy\EAS\Powerpoint Presentations\Astronomy101\NewData\640x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495" y="4053385"/>
            <a:ext cx="3559759" cy="23694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atavault\Astronomy\EAS\Powerpoint Presentations\Astronomy101\NewData\meteorit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8004" y="4038600"/>
            <a:ext cx="4223998" cy="238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anim calcmode="lin" valueType="num">
                                      <p:cBhvr>
                                        <p:cTn id="8" dur="1500" fill="hold"/>
                                        <p:tgtEl>
                                          <p:spTgt spid="1026"/>
                                        </p:tgtEl>
                                        <p:attrNameLst>
                                          <p:attrName>ppt_x</p:attrName>
                                        </p:attrNameLst>
                                      </p:cBhvr>
                                      <p:tavLst>
                                        <p:tav tm="0">
                                          <p:val>
                                            <p:strVal val="#ppt_x"/>
                                          </p:val>
                                        </p:tav>
                                        <p:tav tm="100000">
                                          <p:val>
                                            <p:strVal val="#ppt_x"/>
                                          </p:val>
                                        </p:tav>
                                      </p:tavLst>
                                    </p:anim>
                                    <p:anim calcmode="lin" valueType="num">
                                      <p:cBhvr>
                                        <p:cTn id="9" dur="15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3500"/>
                            </p:stCondLst>
                            <p:childTnLst>
                              <p:par>
                                <p:cTn id="11" presetID="2" presetClass="entr" presetSubtype="8" fill="hold" nodeType="afterEffect">
                                  <p:stCondLst>
                                    <p:cond delay="200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1000" fill="hold"/>
                                        <p:tgtEl>
                                          <p:spTgt spid="1027"/>
                                        </p:tgtEl>
                                        <p:attrNameLst>
                                          <p:attrName>ppt_x</p:attrName>
                                        </p:attrNameLst>
                                      </p:cBhvr>
                                      <p:tavLst>
                                        <p:tav tm="0">
                                          <p:val>
                                            <p:strVal val="0-#ppt_w/2"/>
                                          </p:val>
                                        </p:tav>
                                        <p:tav tm="100000">
                                          <p:val>
                                            <p:strVal val="#ppt_x"/>
                                          </p:val>
                                        </p:tav>
                                      </p:tavLst>
                                    </p:anim>
                                    <p:anim calcmode="lin" valueType="num">
                                      <p:cBhvr additive="base">
                                        <p:cTn id="14" dur="1000" fill="hold"/>
                                        <p:tgtEl>
                                          <p:spTgt spid="1027"/>
                                        </p:tgtEl>
                                        <p:attrNameLst>
                                          <p:attrName>ppt_y</p:attrName>
                                        </p:attrNameLst>
                                      </p:cBhvr>
                                      <p:tavLst>
                                        <p:tav tm="0">
                                          <p:val>
                                            <p:strVal val="#ppt_y"/>
                                          </p:val>
                                        </p:tav>
                                        <p:tav tm="100000">
                                          <p:val>
                                            <p:strVal val="#ppt_y"/>
                                          </p:val>
                                        </p:tav>
                                      </p:tavLst>
                                    </p:anim>
                                  </p:childTnLst>
                                </p:cTn>
                              </p:par>
                            </p:childTnLst>
                          </p:cTn>
                        </p:par>
                        <p:par>
                          <p:cTn id="15" fill="hold">
                            <p:stCondLst>
                              <p:cond delay="6500"/>
                            </p:stCondLst>
                            <p:childTnLst>
                              <p:par>
                                <p:cTn id="16" presetID="2" presetClass="entr" presetSubtype="4" fill="hold" nodeType="afterEffect">
                                  <p:stCondLst>
                                    <p:cond delay="200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1000" fill="hold"/>
                                        <p:tgtEl>
                                          <p:spTgt spid="1028"/>
                                        </p:tgtEl>
                                        <p:attrNameLst>
                                          <p:attrName>ppt_x</p:attrName>
                                        </p:attrNameLst>
                                      </p:cBhvr>
                                      <p:tavLst>
                                        <p:tav tm="0">
                                          <p:val>
                                            <p:strVal val="#ppt_x"/>
                                          </p:val>
                                        </p:tav>
                                        <p:tav tm="100000">
                                          <p:val>
                                            <p:strVal val="#ppt_x"/>
                                          </p:val>
                                        </p:tav>
                                      </p:tavLst>
                                    </p:anim>
                                    <p:anim calcmode="lin" valueType="num">
                                      <p:cBhvr additive="base">
                                        <p:cTn id="19" dur="1000" fill="hold"/>
                                        <p:tgtEl>
                                          <p:spTgt spid="1028"/>
                                        </p:tgtEl>
                                        <p:attrNameLst>
                                          <p:attrName>ppt_y</p:attrName>
                                        </p:attrNameLst>
                                      </p:cBhvr>
                                      <p:tavLst>
                                        <p:tav tm="0">
                                          <p:val>
                                            <p:strVal val="1+#ppt_h/2"/>
                                          </p:val>
                                        </p:tav>
                                        <p:tav tm="100000">
                                          <p:val>
                                            <p:strVal val="#ppt_y"/>
                                          </p:val>
                                        </p:tav>
                                      </p:tavLst>
                                    </p:anim>
                                  </p:childTnLst>
                                </p:cTn>
                              </p:par>
                            </p:childTnLst>
                          </p:cTn>
                        </p:par>
                        <p:par>
                          <p:cTn id="20" fill="hold">
                            <p:stCondLst>
                              <p:cond delay="9500"/>
                            </p:stCondLst>
                            <p:childTnLst>
                              <p:par>
                                <p:cTn id="21" presetID="2" presetClass="entr" presetSubtype="4" fill="hold" nodeType="afterEffect">
                                  <p:stCondLst>
                                    <p:cond delay="2000"/>
                                  </p:stCondLst>
                                  <p:childTnLst>
                                    <p:set>
                                      <p:cBhvr>
                                        <p:cTn id="22" dur="1" fill="hold">
                                          <p:stCondLst>
                                            <p:cond delay="0"/>
                                          </p:stCondLst>
                                        </p:cTn>
                                        <p:tgtEl>
                                          <p:spTgt spid="1029"/>
                                        </p:tgtEl>
                                        <p:attrNameLst>
                                          <p:attrName>style.visibility</p:attrName>
                                        </p:attrNameLst>
                                      </p:cBhvr>
                                      <p:to>
                                        <p:strVal val="visible"/>
                                      </p:to>
                                    </p:set>
                                    <p:anim calcmode="lin" valueType="num">
                                      <p:cBhvr additive="base">
                                        <p:cTn id="23" dur="1000" fill="hold"/>
                                        <p:tgtEl>
                                          <p:spTgt spid="1029"/>
                                        </p:tgtEl>
                                        <p:attrNameLst>
                                          <p:attrName>ppt_x</p:attrName>
                                        </p:attrNameLst>
                                      </p:cBhvr>
                                      <p:tavLst>
                                        <p:tav tm="0">
                                          <p:val>
                                            <p:strVal val="#ppt_x"/>
                                          </p:val>
                                        </p:tav>
                                        <p:tav tm="100000">
                                          <p:val>
                                            <p:strVal val="#ppt_x"/>
                                          </p:val>
                                        </p:tav>
                                      </p:tavLst>
                                    </p:anim>
                                    <p:anim calcmode="lin" valueType="num">
                                      <p:cBhvr additive="base">
                                        <p:cTn id="24" dur="10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77825"/>
            <a:ext cx="10096500" cy="8077200"/>
          </a:xfrm>
          <a:prstGeom prst="rect">
            <a:avLst/>
          </a:prstGeom>
        </p:spPr>
      </p:pic>
      <p:sp>
        <p:nvSpPr>
          <p:cNvPr id="35842" name="Rectangle 2"/>
          <p:cNvSpPr>
            <a:spLocks noGrp="1" noChangeArrowheads="1"/>
          </p:cNvSpPr>
          <p:nvPr>
            <p:ph type="title" idx="4294967295"/>
          </p:nvPr>
        </p:nvSpPr>
        <p:spPr>
          <a:xfrm>
            <a:off x="1181100" y="398702"/>
            <a:ext cx="2362200" cy="609600"/>
          </a:xfrm>
        </p:spPr>
        <p:txBody>
          <a:bodyPr/>
          <a:lstStyle/>
          <a:p>
            <a:pPr eaLnBrk="1" hangingPunct="1"/>
            <a:r>
              <a:rPr lang="en-US" altLang="en-US" dirty="0" smtClean="0">
                <a:solidFill>
                  <a:srgbClr val="FFFF00"/>
                </a:solidFill>
              </a:rPr>
              <a:t>Jupiter</a:t>
            </a:r>
            <a:endParaRPr lang="en-US" altLang="en-US" dirty="0" smtClean="0"/>
          </a:p>
        </p:txBody>
      </p:sp>
      <p:sp>
        <p:nvSpPr>
          <p:cNvPr id="39940" name="Text Box 4"/>
          <p:cNvSpPr txBox="1">
            <a:spLocks noChangeArrowheads="1"/>
          </p:cNvSpPr>
          <p:nvPr/>
        </p:nvSpPr>
        <p:spPr bwMode="auto">
          <a:xfrm>
            <a:off x="4953000" y="685800"/>
            <a:ext cx="4191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The King of the Planets.  It is 2 ½ times more massive than all the other planets combined.</a:t>
            </a:r>
          </a:p>
        </p:txBody>
      </p:sp>
      <p:sp>
        <p:nvSpPr>
          <p:cNvPr id="39941" name="Text Box 5"/>
          <p:cNvSpPr txBox="1">
            <a:spLocks noChangeArrowheads="1"/>
          </p:cNvSpPr>
          <p:nvPr/>
        </p:nvSpPr>
        <p:spPr bwMode="auto">
          <a:xfrm>
            <a:off x="5257800" y="2133600"/>
            <a:ext cx="38862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It is composed of mainly Hydrogen and Helium like our Sun. If Jupiter had 80 times more mass, it would have started Nuclear Fusion, and would be our second Sun!</a:t>
            </a:r>
          </a:p>
        </p:txBody>
      </p:sp>
      <p:sp>
        <p:nvSpPr>
          <p:cNvPr id="39942" name="Text Box 6"/>
          <p:cNvSpPr txBox="1">
            <a:spLocks noChangeArrowheads="1"/>
          </p:cNvSpPr>
          <p:nvPr/>
        </p:nvSpPr>
        <p:spPr bwMode="auto">
          <a:xfrm>
            <a:off x="5181600" y="4800600"/>
            <a:ext cx="396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Jupiter rotates on its axis once every 9 hours 54 minutes.  It has the shortest day in the solar system. </a:t>
            </a:r>
          </a:p>
        </p:txBody>
      </p:sp>
      <p:sp>
        <p:nvSpPr>
          <p:cNvPr id="3" name="TextBox 2"/>
          <p:cNvSpPr txBox="1"/>
          <p:nvPr/>
        </p:nvSpPr>
        <p:spPr>
          <a:xfrm>
            <a:off x="1276350" y="6355680"/>
            <a:ext cx="2171700" cy="338554"/>
          </a:xfrm>
          <a:prstGeom prst="rect">
            <a:avLst/>
          </a:prstGeom>
          <a:noFill/>
        </p:spPr>
        <p:txBody>
          <a:bodyPr wrap="square" rtlCol="0">
            <a:spAutoFit/>
          </a:bodyPr>
          <a:lstStyle/>
          <a:p>
            <a:r>
              <a:rPr lang="en-US" sz="1600" dirty="0" smtClean="0">
                <a:solidFill>
                  <a:srgbClr val="FFFF00"/>
                </a:solidFill>
              </a:rPr>
              <a:t>Photo by Dave </a:t>
            </a:r>
            <a:r>
              <a:rPr lang="en-US" sz="1600" dirty="0" err="1" smtClean="0">
                <a:solidFill>
                  <a:srgbClr val="FFFF00"/>
                </a:solidFill>
              </a:rPr>
              <a:t>Kube</a:t>
            </a:r>
            <a:endParaRPr lang="en-US" sz="1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39940"/>
                                        </p:tgtEl>
                                        <p:attrNameLst>
                                          <p:attrName>style.visibility</p:attrName>
                                        </p:attrNameLst>
                                      </p:cBhvr>
                                      <p:to>
                                        <p:strVal val="visible"/>
                                      </p:to>
                                    </p:set>
                                    <p:anim calcmode="lin" valueType="num">
                                      <p:cBhvr>
                                        <p:cTn id="7" dur="500" fill="hold"/>
                                        <p:tgtEl>
                                          <p:spTgt spid="39940"/>
                                        </p:tgtEl>
                                        <p:attrNameLst>
                                          <p:attrName>ppt_w</p:attrName>
                                        </p:attrNameLst>
                                      </p:cBhvr>
                                      <p:tavLst>
                                        <p:tav tm="0">
                                          <p:val>
                                            <p:fltVal val="0"/>
                                          </p:val>
                                        </p:tav>
                                        <p:tav tm="100000">
                                          <p:val>
                                            <p:strVal val="#ppt_w"/>
                                          </p:val>
                                        </p:tav>
                                      </p:tavLst>
                                    </p:anim>
                                    <p:anim calcmode="lin" valueType="num">
                                      <p:cBhvr>
                                        <p:cTn id="8" dur="500" fill="hold"/>
                                        <p:tgtEl>
                                          <p:spTgt spid="39940"/>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53" presetClass="entr" presetSubtype="16" fill="hold" grpId="0" nodeType="afterEffect">
                                  <p:stCondLst>
                                    <p:cond delay="1500"/>
                                  </p:stCondLst>
                                  <p:childTnLst>
                                    <p:set>
                                      <p:cBhvr>
                                        <p:cTn id="11" dur="1" fill="hold">
                                          <p:stCondLst>
                                            <p:cond delay="0"/>
                                          </p:stCondLst>
                                        </p:cTn>
                                        <p:tgtEl>
                                          <p:spTgt spid="39941"/>
                                        </p:tgtEl>
                                        <p:attrNameLst>
                                          <p:attrName>style.visibility</p:attrName>
                                        </p:attrNameLst>
                                      </p:cBhvr>
                                      <p:to>
                                        <p:strVal val="visible"/>
                                      </p:to>
                                    </p:set>
                                    <p:anim calcmode="lin" valueType="num">
                                      <p:cBhvr>
                                        <p:cTn id="12" dur="500" fill="hold"/>
                                        <p:tgtEl>
                                          <p:spTgt spid="39941"/>
                                        </p:tgtEl>
                                        <p:attrNameLst>
                                          <p:attrName>ppt_w</p:attrName>
                                        </p:attrNameLst>
                                      </p:cBhvr>
                                      <p:tavLst>
                                        <p:tav tm="0">
                                          <p:val>
                                            <p:fltVal val="0"/>
                                          </p:val>
                                        </p:tav>
                                        <p:tav tm="100000">
                                          <p:val>
                                            <p:strVal val="#ppt_w"/>
                                          </p:val>
                                        </p:tav>
                                      </p:tavLst>
                                    </p:anim>
                                    <p:anim calcmode="lin" valueType="num">
                                      <p:cBhvr>
                                        <p:cTn id="13" dur="500" fill="hold"/>
                                        <p:tgtEl>
                                          <p:spTgt spid="39941"/>
                                        </p:tgtEl>
                                        <p:attrNameLst>
                                          <p:attrName>ppt_h</p:attrName>
                                        </p:attrNameLst>
                                      </p:cBhvr>
                                      <p:tavLst>
                                        <p:tav tm="0">
                                          <p:val>
                                            <p:fltVal val="0"/>
                                          </p:val>
                                        </p:tav>
                                        <p:tav tm="100000">
                                          <p:val>
                                            <p:strVal val="#ppt_h"/>
                                          </p:val>
                                        </p:tav>
                                      </p:tavLst>
                                    </p:anim>
                                    <p:animEffect transition="in" filter="fade">
                                      <p:cBhvr>
                                        <p:cTn id="14" dur="500"/>
                                        <p:tgtEl>
                                          <p:spTgt spid="39941"/>
                                        </p:tgtEl>
                                      </p:cBhvr>
                                    </p:animEffect>
                                  </p:childTnLst>
                                </p:cTn>
                              </p:par>
                            </p:childTnLst>
                          </p:cTn>
                        </p:par>
                        <p:par>
                          <p:cTn id="15" fill="hold">
                            <p:stCondLst>
                              <p:cond delay="3000"/>
                            </p:stCondLst>
                            <p:childTnLst>
                              <p:par>
                                <p:cTn id="16" presetID="53" presetClass="entr" presetSubtype="16" fill="hold" grpId="0" nodeType="afterEffect">
                                  <p:stCondLst>
                                    <p:cond delay="1500"/>
                                  </p:stCondLst>
                                  <p:childTnLst>
                                    <p:set>
                                      <p:cBhvr>
                                        <p:cTn id="17" dur="1" fill="hold">
                                          <p:stCondLst>
                                            <p:cond delay="0"/>
                                          </p:stCondLst>
                                        </p:cTn>
                                        <p:tgtEl>
                                          <p:spTgt spid="39942"/>
                                        </p:tgtEl>
                                        <p:attrNameLst>
                                          <p:attrName>style.visibility</p:attrName>
                                        </p:attrNameLst>
                                      </p:cBhvr>
                                      <p:to>
                                        <p:strVal val="visible"/>
                                      </p:to>
                                    </p:set>
                                    <p:anim calcmode="lin" valueType="num">
                                      <p:cBhvr>
                                        <p:cTn id="18" dur="500" fill="hold"/>
                                        <p:tgtEl>
                                          <p:spTgt spid="39942"/>
                                        </p:tgtEl>
                                        <p:attrNameLst>
                                          <p:attrName>ppt_w</p:attrName>
                                        </p:attrNameLst>
                                      </p:cBhvr>
                                      <p:tavLst>
                                        <p:tav tm="0">
                                          <p:val>
                                            <p:fltVal val="0"/>
                                          </p:val>
                                        </p:tav>
                                        <p:tav tm="100000">
                                          <p:val>
                                            <p:strVal val="#ppt_w"/>
                                          </p:val>
                                        </p:tav>
                                      </p:tavLst>
                                    </p:anim>
                                    <p:anim calcmode="lin" valueType="num">
                                      <p:cBhvr>
                                        <p:cTn id="19" dur="500" fill="hold"/>
                                        <p:tgtEl>
                                          <p:spTgt spid="39942"/>
                                        </p:tgtEl>
                                        <p:attrNameLst>
                                          <p:attrName>ppt_h</p:attrName>
                                        </p:attrNameLst>
                                      </p:cBhvr>
                                      <p:tavLst>
                                        <p:tav tm="0">
                                          <p:val>
                                            <p:fltVal val="0"/>
                                          </p:val>
                                        </p:tav>
                                        <p:tav tm="100000">
                                          <p:val>
                                            <p:strVal val="#ppt_h"/>
                                          </p:val>
                                        </p:tav>
                                      </p:tavLst>
                                    </p:anim>
                                    <p:animEffect transition="in" filter="fade">
                                      <p:cBhvr>
                                        <p:cTn id="20"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utoUpdateAnimBg="0"/>
      <p:bldP spid="39941" grpId="0"/>
      <p:bldP spid="399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0"/>
            <a:ext cx="9144000" cy="609600"/>
          </a:xfrm>
        </p:spPr>
        <p:txBody>
          <a:bodyPr/>
          <a:lstStyle/>
          <a:p>
            <a:pPr eaLnBrk="1" hangingPunct="1"/>
            <a:r>
              <a:rPr lang="en-US" altLang="en-US" dirty="0" smtClean="0">
                <a:solidFill>
                  <a:schemeClr val="bg1"/>
                </a:solidFill>
              </a:rPr>
              <a:t>Jupiter</a:t>
            </a:r>
          </a:p>
        </p:txBody>
      </p:sp>
      <p:sp>
        <p:nvSpPr>
          <p:cNvPr id="36868" name="Text Box 4"/>
          <p:cNvSpPr txBox="1">
            <a:spLocks noChangeArrowheads="1"/>
          </p:cNvSpPr>
          <p:nvPr/>
        </p:nvSpPr>
        <p:spPr bwMode="auto">
          <a:xfrm>
            <a:off x="304800" y="1447800"/>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Jupiter is a restless world, It has huge storms that seem to rage for eternity.  The great Red spot is one of these storms. It was 1</a:t>
            </a:r>
            <a:r>
              <a:rPr lang="en-US" altLang="en-US" sz="2400" baseline="30000" dirty="0">
                <a:solidFill>
                  <a:schemeClr val="bg1"/>
                </a:solidFill>
              </a:rPr>
              <a:t>st</a:t>
            </a:r>
            <a:r>
              <a:rPr lang="en-US" altLang="en-US" sz="2400" dirty="0">
                <a:solidFill>
                  <a:schemeClr val="bg1"/>
                </a:solidFill>
              </a:rPr>
              <a:t> seen by Galileo in 1610, and is still raging on Jupiter today.  The storm is nearly 3 times bigger than the Earth.</a:t>
            </a:r>
          </a:p>
        </p:txBody>
      </p:sp>
      <p:sp>
        <p:nvSpPr>
          <p:cNvPr id="2" name="TextBox 1"/>
          <p:cNvSpPr txBox="1"/>
          <p:nvPr/>
        </p:nvSpPr>
        <p:spPr>
          <a:xfrm>
            <a:off x="52644" y="609600"/>
            <a:ext cx="9058342" cy="584775"/>
          </a:xfrm>
          <a:prstGeom prst="rect">
            <a:avLst/>
          </a:prstGeom>
          <a:noFill/>
        </p:spPr>
        <p:txBody>
          <a:bodyPr wrap="square" rtlCol="0">
            <a:spAutoFit/>
          </a:bodyPr>
          <a:lstStyle/>
          <a:p>
            <a:pPr algn="ctr"/>
            <a:r>
              <a:rPr lang="en-US" sz="3200" dirty="0" smtClean="0"/>
              <a:t>Great Red Spot</a:t>
            </a:r>
            <a:endParaRPr lang="en-US" sz="3200" dirty="0"/>
          </a:p>
        </p:txBody>
      </p:sp>
      <p:pic>
        <p:nvPicPr>
          <p:cNvPr id="3074" name="Picture 2" descr="E:\Datavault\Astronomy\EAS\Powerpoint Presentations\Astronomy101\NewData\Jupiter-GreatRedSp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15" y="3000375"/>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vault\Astronomy\EAS\Powerpoint Presentations\Astronomy101\NewData\Jupiter Moon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499" y="927937"/>
            <a:ext cx="5461001"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2318266"/>
            <a:ext cx="8763000" cy="1200329"/>
          </a:xfrm>
          <a:prstGeom prst="rect">
            <a:avLst/>
          </a:prstGeom>
        </p:spPr>
        <p:txBody>
          <a:bodyPr wrap="square">
            <a:spAutoFit/>
          </a:bodyPr>
          <a:lstStyle/>
          <a:p>
            <a:r>
              <a:rPr lang="en-US" sz="2400" dirty="0">
                <a:solidFill>
                  <a:srgbClr val="FFFF00"/>
                </a:solidFill>
              </a:rPr>
              <a:t>Jupiter has 53 named moons. Sixteen more moons have been sighted </a:t>
            </a:r>
            <a:r>
              <a:rPr lang="en-US" sz="2400" dirty="0" smtClean="0">
                <a:solidFill>
                  <a:srgbClr val="FFFF00"/>
                </a:solidFill>
              </a:rPr>
              <a:t>and </a:t>
            </a:r>
            <a:r>
              <a:rPr lang="en-US" sz="2400" dirty="0">
                <a:solidFill>
                  <a:srgbClr val="FFFF00"/>
                </a:solidFill>
              </a:rPr>
              <a:t>are awaiting confirmation of discovery before they get official names. Combined, scientists now think Jupiter has 69 moons. </a:t>
            </a:r>
          </a:p>
        </p:txBody>
      </p:sp>
      <p:sp>
        <p:nvSpPr>
          <p:cNvPr id="3" name="Rectangle 2"/>
          <p:cNvSpPr/>
          <p:nvPr/>
        </p:nvSpPr>
        <p:spPr>
          <a:xfrm>
            <a:off x="228600" y="1948934"/>
            <a:ext cx="8763000" cy="369332"/>
          </a:xfrm>
          <a:prstGeom prst="rect">
            <a:avLst/>
          </a:prstGeom>
        </p:spPr>
        <p:txBody>
          <a:bodyPr wrap="square">
            <a:spAutoFit/>
          </a:bodyPr>
          <a:lstStyle/>
          <a:p>
            <a:pPr algn="ctr"/>
            <a:r>
              <a:rPr lang="en-US" sz="1800" dirty="0"/>
              <a:t>Updated: December 6, 2017</a:t>
            </a:r>
          </a:p>
        </p:txBody>
      </p:sp>
      <p:sp>
        <p:nvSpPr>
          <p:cNvPr id="4" name="Rectangle 3"/>
          <p:cNvSpPr/>
          <p:nvPr/>
        </p:nvSpPr>
        <p:spPr>
          <a:xfrm>
            <a:off x="228600" y="152400"/>
            <a:ext cx="8763000" cy="769441"/>
          </a:xfrm>
          <a:prstGeom prst="rect">
            <a:avLst/>
          </a:prstGeom>
        </p:spPr>
        <p:txBody>
          <a:bodyPr wrap="square">
            <a:spAutoFit/>
          </a:bodyPr>
          <a:lstStyle/>
          <a:p>
            <a:pPr algn="ctr"/>
            <a:r>
              <a:rPr lang="en-US" altLang="en-US" sz="4400" kern="0" dirty="0" smtClean="0">
                <a:latin typeface="Times New Roman"/>
                <a:ea typeface="+mj-ea"/>
                <a:cs typeface="+mj-cs"/>
              </a:rPr>
              <a:t>Jupiter’s Moons</a:t>
            </a:r>
            <a:endParaRPr lang="en-US" dirty="0"/>
          </a:p>
        </p:txBody>
      </p:sp>
      <p:sp>
        <p:nvSpPr>
          <p:cNvPr id="5" name="Rectangle 4"/>
          <p:cNvSpPr/>
          <p:nvPr/>
        </p:nvSpPr>
        <p:spPr>
          <a:xfrm>
            <a:off x="190500" y="3962400"/>
            <a:ext cx="8686800" cy="1938992"/>
          </a:xfrm>
          <a:prstGeom prst="rect">
            <a:avLst/>
          </a:prstGeom>
        </p:spPr>
        <p:txBody>
          <a:bodyPr wrap="square">
            <a:spAutoFit/>
          </a:bodyPr>
          <a:lstStyle/>
          <a:p>
            <a:r>
              <a:rPr lang="en-US" sz="2400" dirty="0">
                <a:solidFill>
                  <a:srgbClr val="FFFF00"/>
                </a:solidFill>
              </a:rPr>
              <a:t>The planet Jupiter's four largest moons are called the Galilean satellites after Italian astronomer Galileo Galilei, who first observed them in 1610. The German astronomer Simon Marius claimed to have seen the moons around the same time, but he did not publish his observations and so Galileo is given the credit for their discovery</a:t>
            </a:r>
            <a:r>
              <a:rPr lang="en-US" sz="2400" dirty="0" smtClean="0">
                <a:solidFill>
                  <a:srgbClr val="FFFF00"/>
                </a:solidFill>
              </a:rPr>
              <a:t>.</a:t>
            </a:r>
            <a:endParaRPr lang="en-US" sz="2400" dirty="0">
              <a:solidFill>
                <a:srgbClr val="FFFF00"/>
              </a:solidFill>
            </a:endParaRPr>
          </a:p>
        </p:txBody>
      </p:sp>
    </p:spTree>
    <p:extLst>
      <p:ext uri="{BB962C8B-B14F-4D97-AF65-F5344CB8AC3E}">
        <p14:creationId xmlns:p14="http://schemas.microsoft.com/office/powerpoint/2010/main" val="10257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5486400" y="533400"/>
            <a:ext cx="3429000" cy="1219200"/>
          </a:xfrm>
        </p:spPr>
        <p:txBody>
          <a:bodyPr/>
          <a:lstStyle/>
          <a:p>
            <a:pPr eaLnBrk="1" hangingPunct="1"/>
            <a:r>
              <a:rPr lang="en-US" altLang="en-US" sz="3600" dirty="0" smtClean="0">
                <a:solidFill>
                  <a:schemeClr val="bg1"/>
                </a:solidFill>
              </a:rPr>
              <a:t>These are the  four Galilean Moons</a:t>
            </a:r>
            <a:r>
              <a:rPr lang="en-US" altLang="en-US" dirty="0" smtClean="0">
                <a:solidFill>
                  <a:schemeClr val="bg1"/>
                </a:solidFill>
              </a:rPr>
              <a:t> </a:t>
            </a:r>
          </a:p>
        </p:txBody>
      </p:sp>
      <p:pic>
        <p:nvPicPr>
          <p:cNvPr id="38915" name="Picture 3" descr="E:\Astronomy Data Sheets\jupfamily  from top io europa ganymede cali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5638800" y="2286000"/>
            <a:ext cx="32766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4000" dirty="0">
                <a:solidFill>
                  <a:schemeClr val="bg1"/>
                </a:solidFill>
              </a:rPr>
              <a:t>From the Top</a:t>
            </a:r>
          </a:p>
          <a:p>
            <a:pPr algn="ctr" eaLnBrk="1" hangingPunct="1">
              <a:spcBef>
                <a:spcPct val="50000"/>
              </a:spcBef>
              <a:buFontTx/>
              <a:buNone/>
            </a:pPr>
            <a:r>
              <a:rPr lang="en-US" altLang="en-US" sz="4000" dirty="0">
                <a:solidFill>
                  <a:srgbClr val="FFFF00"/>
                </a:solidFill>
              </a:rPr>
              <a:t>IO</a:t>
            </a:r>
          </a:p>
          <a:p>
            <a:pPr algn="ctr" eaLnBrk="1" hangingPunct="1">
              <a:spcBef>
                <a:spcPct val="50000"/>
              </a:spcBef>
              <a:buFontTx/>
              <a:buNone/>
            </a:pPr>
            <a:r>
              <a:rPr lang="en-US" altLang="en-US" sz="4000" dirty="0">
                <a:solidFill>
                  <a:srgbClr val="FFFF00"/>
                </a:solidFill>
              </a:rPr>
              <a:t>Europa</a:t>
            </a:r>
          </a:p>
          <a:p>
            <a:pPr algn="ctr" eaLnBrk="1" hangingPunct="1">
              <a:spcBef>
                <a:spcPct val="50000"/>
              </a:spcBef>
              <a:buFontTx/>
              <a:buNone/>
            </a:pPr>
            <a:r>
              <a:rPr lang="en-US" altLang="en-US" sz="4000" dirty="0">
                <a:solidFill>
                  <a:srgbClr val="FFFF00"/>
                </a:solidFill>
              </a:rPr>
              <a:t>Ganymede</a:t>
            </a:r>
          </a:p>
          <a:p>
            <a:pPr algn="ctr" eaLnBrk="1" hangingPunct="1">
              <a:spcBef>
                <a:spcPct val="50000"/>
              </a:spcBef>
              <a:buFontTx/>
              <a:buNone/>
            </a:pPr>
            <a:r>
              <a:rPr lang="en-US" altLang="en-US" sz="4000" dirty="0">
                <a:solidFill>
                  <a:srgbClr val="FFFF00"/>
                </a:solidFill>
              </a:rPr>
              <a:t>Calisto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750" fill="hold"/>
                                        <p:tgtEl>
                                          <p:spTgt spid="38914"/>
                                        </p:tgtEl>
                                        <p:attrNameLst>
                                          <p:attrName>ppt_x</p:attrName>
                                        </p:attrNameLst>
                                      </p:cBhvr>
                                      <p:tavLst>
                                        <p:tav tm="0">
                                          <p:val>
                                            <p:strVal val="#ppt_x"/>
                                          </p:val>
                                        </p:tav>
                                        <p:tav tm="100000">
                                          <p:val>
                                            <p:strVal val="#ppt_x"/>
                                          </p:val>
                                        </p:tav>
                                      </p:tavLst>
                                    </p:anim>
                                    <p:anim calcmode="lin" valueType="num">
                                      <p:cBhvr additive="base">
                                        <p:cTn id="8" dur="750" fill="hold"/>
                                        <p:tgtEl>
                                          <p:spTgt spid="3891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1500"/>
                                  </p:stCondLst>
                                  <p:childTnLst>
                                    <p:set>
                                      <p:cBhvr>
                                        <p:cTn id="11" dur="1" fill="hold">
                                          <p:stCondLst>
                                            <p:cond delay="0"/>
                                          </p:stCondLst>
                                        </p:cTn>
                                        <p:tgtEl>
                                          <p:spTgt spid="38916"/>
                                        </p:tgtEl>
                                        <p:attrNameLst>
                                          <p:attrName>style.visibility</p:attrName>
                                        </p:attrNameLst>
                                      </p:cBhvr>
                                      <p:to>
                                        <p:strVal val="visible"/>
                                      </p:to>
                                    </p:set>
                                    <p:animEffect transition="in" filter="fade">
                                      <p:cBhvr>
                                        <p:cTn id="12" dur="2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Datavault\Astronomy\EAS\Powerpoint Presentations\Astronomy101\NewData\JupitersRin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76400"/>
            <a:ext cx="7848353" cy="58862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52400"/>
            <a:ext cx="8763000" cy="584775"/>
          </a:xfrm>
          <a:prstGeom prst="rect">
            <a:avLst/>
          </a:prstGeom>
          <a:noFill/>
        </p:spPr>
        <p:txBody>
          <a:bodyPr wrap="square" rtlCol="0">
            <a:spAutoFit/>
          </a:bodyPr>
          <a:lstStyle/>
          <a:p>
            <a:pPr algn="ctr"/>
            <a:r>
              <a:rPr lang="en-US" sz="3200" b="1" dirty="0" smtClean="0">
                <a:solidFill>
                  <a:srgbClr val="FFFF00"/>
                </a:solidFill>
              </a:rPr>
              <a:t>View </a:t>
            </a:r>
            <a:r>
              <a:rPr lang="en-US" sz="3200" b="1" dirty="0">
                <a:solidFill>
                  <a:srgbClr val="FFFF00"/>
                </a:solidFill>
              </a:rPr>
              <a:t>of Jupiter’s Inner Satellites and </a:t>
            </a:r>
            <a:r>
              <a:rPr lang="en-US" sz="3200" b="1" dirty="0" smtClean="0">
                <a:solidFill>
                  <a:srgbClr val="FFFF00"/>
                </a:solidFill>
              </a:rPr>
              <a:t>Rings</a:t>
            </a:r>
            <a:endParaRPr lang="en-US" sz="3200" b="1" dirty="0">
              <a:solidFill>
                <a:srgbClr val="FFFF00"/>
              </a:solidFill>
            </a:endParaRPr>
          </a:p>
        </p:txBody>
      </p:sp>
      <p:sp>
        <p:nvSpPr>
          <p:cNvPr id="3" name="TextBox 2"/>
          <p:cNvSpPr txBox="1"/>
          <p:nvPr/>
        </p:nvSpPr>
        <p:spPr>
          <a:xfrm>
            <a:off x="199372" y="737175"/>
            <a:ext cx="8792227" cy="1200329"/>
          </a:xfrm>
          <a:prstGeom prst="rect">
            <a:avLst/>
          </a:prstGeom>
          <a:noFill/>
        </p:spPr>
        <p:txBody>
          <a:bodyPr wrap="square" rtlCol="0">
            <a:spAutoFit/>
          </a:bodyPr>
          <a:lstStyle/>
          <a:p>
            <a:pPr algn="just"/>
            <a:r>
              <a:rPr lang="en-US" sz="2400" dirty="0" smtClean="0">
                <a:solidFill>
                  <a:srgbClr val="FFFF00"/>
                </a:solidFill>
              </a:rPr>
              <a:t>This </a:t>
            </a:r>
            <a:r>
              <a:rPr lang="en-US" sz="2400" dirty="0">
                <a:solidFill>
                  <a:srgbClr val="FFFF00"/>
                </a:solidFill>
              </a:rPr>
              <a:t>cut-away view of the components of Jupiter’s ring system shows the geometry of the rings in relation to Jupiter and to the small inner satellites, which are the source of the dust which forms the rings</a:t>
            </a:r>
            <a:r>
              <a:rPr lang="en-US" sz="2400" dirty="0" smtClean="0">
                <a:solidFill>
                  <a:srgbClr val="FFFF00"/>
                </a:solidFill>
              </a:rPr>
              <a:t>.</a:t>
            </a:r>
            <a:endParaRPr lang="en-US" sz="2400" dirty="0">
              <a:solidFill>
                <a:srgbClr val="FFFF00"/>
              </a:solidFill>
            </a:endParaRPr>
          </a:p>
        </p:txBody>
      </p:sp>
    </p:spTree>
    <p:extLst>
      <p:ext uri="{BB962C8B-B14F-4D97-AF65-F5344CB8AC3E}">
        <p14:creationId xmlns:p14="http://schemas.microsoft.com/office/powerpoint/2010/main" val="35871928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vault\Astronomy\EAS\Powerpoint Presentations\Astronomy101\NewData\Saturn-Cassi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331200" cy="624840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2"/>
          <p:cNvSpPr>
            <a:spLocks noGrp="1" noChangeArrowheads="1"/>
          </p:cNvSpPr>
          <p:nvPr>
            <p:ph type="title"/>
          </p:nvPr>
        </p:nvSpPr>
        <p:spPr>
          <a:xfrm>
            <a:off x="3276600" y="0"/>
            <a:ext cx="2743200" cy="533400"/>
          </a:xfrm>
        </p:spPr>
        <p:txBody>
          <a:bodyPr/>
          <a:lstStyle/>
          <a:p>
            <a:pPr eaLnBrk="1" hangingPunct="1"/>
            <a:r>
              <a:rPr lang="en-US" altLang="en-US" smtClean="0">
                <a:solidFill>
                  <a:schemeClr val="bg1"/>
                </a:solidFill>
              </a:rPr>
              <a:t>Saturn</a:t>
            </a:r>
          </a:p>
        </p:txBody>
      </p:sp>
      <p:sp>
        <p:nvSpPr>
          <p:cNvPr id="45061" name="Text Box 5"/>
          <p:cNvSpPr txBox="1">
            <a:spLocks noChangeArrowheads="1"/>
          </p:cNvSpPr>
          <p:nvPr/>
        </p:nvSpPr>
        <p:spPr bwMode="auto">
          <a:xfrm>
            <a:off x="304800" y="4038600"/>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smtClean="0">
                <a:solidFill>
                  <a:schemeClr val="bg1"/>
                </a:solidFill>
              </a:rPr>
              <a:t>Known </a:t>
            </a:r>
            <a:r>
              <a:rPr lang="en-US" altLang="en-US" sz="2400" dirty="0">
                <a:solidFill>
                  <a:schemeClr val="bg1"/>
                </a:solidFill>
              </a:rPr>
              <a:t>as the ringed planet, is a large planet too, but it is much less dense than Jupiter. It is actually less dense than water. That means it would float in a bathtub, if you had one, planet sized!</a:t>
            </a:r>
          </a:p>
        </p:txBody>
      </p:sp>
      <p:sp>
        <p:nvSpPr>
          <p:cNvPr id="45062" name="Text Box 6"/>
          <p:cNvSpPr txBox="1">
            <a:spLocks noChangeArrowheads="1"/>
          </p:cNvSpPr>
          <p:nvPr/>
        </p:nvSpPr>
        <p:spPr bwMode="auto">
          <a:xfrm>
            <a:off x="304800" y="548640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smtClean="0">
                <a:solidFill>
                  <a:schemeClr val="bg1"/>
                </a:solidFill>
              </a:rPr>
              <a:t>All </a:t>
            </a:r>
            <a:r>
              <a:rPr lang="en-US" altLang="en-US" sz="2400" dirty="0">
                <a:solidFill>
                  <a:schemeClr val="bg1"/>
                </a:solidFill>
              </a:rPr>
              <a:t>the gas giants have rings, but only Saturn’s can be seen from Earth with small telescopes.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506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45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utoUpdateAnimBg="0"/>
      <p:bldP spid="4506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304800"/>
            <a:ext cx="7772400" cy="914400"/>
          </a:xfrm>
        </p:spPr>
        <p:txBody>
          <a:bodyPr/>
          <a:lstStyle/>
          <a:p>
            <a:pPr eaLnBrk="1" hangingPunct="1"/>
            <a:r>
              <a:rPr lang="en-US" altLang="en-US" sz="3200" dirty="0" smtClean="0">
                <a:solidFill>
                  <a:srgbClr val="FFFF00"/>
                </a:solidFill>
              </a:rPr>
              <a:t>Binoculars</a:t>
            </a:r>
            <a:br>
              <a:rPr lang="en-US" altLang="en-US" sz="3200" dirty="0" smtClean="0">
                <a:solidFill>
                  <a:srgbClr val="FFFF00"/>
                </a:solidFill>
              </a:rPr>
            </a:br>
            <a:r>
              <a:rPr lang="en-US" altLang="en-US" sz="3200" dirty="0" smtClean="0">
                <a:solidFill>
                  <a:srgbClr val="FFFF00"/>
                </a:solidFill>
              </a:rPr>
              <a:t>Benefits: Inexpensive, Quick and Portable</a:t>
            </a:r>
          </a:p>
        </p:txBody>
      </p:sp>
      <p:sp>
        <p:nvSpPr>
          <p:cNvPr id="10243" name="Rectangle 3"/>
          <p:cNvSpPr>
            <a:spLocks noGrp="1" noChangeArrowheads="1"/>
          </p:cNvSpPr>
          <p:nvPr>
            <p:ph type="body" idx="1"/>
          </p:nvPr>
        </p:nvSpPr>
        <p:spPr>
          <a:xfrm>
            <a:off x="990600" y="1143000"/>
            <a:ext cx="7086600" cy="4953000"/>
          </a:xfrm>
        </p:spPr>
        <p:txBody>
          <a:bodyPr/>
          <a:lstStyle/>
          <a:p>
            <a:pPr eaLnBrk="1" hangingPunct="1">
              <a:lnSpc>
                <a:spcPct val="90000"/>
              </a:lnSpc>
            </a:pPr>
            <a:endParaRPr lang="en-US" altLang="en-US" sz="2400" dirty="0" smtClean="0">
              <a:solidFill>
                <a:srgbClr val="FFFF00"/>
              </a:solidFill>
            </a:endParaRPr>
          </a:p>
          <a:p>
            <a:pPr eaLnBrk="1" hangingPunct="1">
              <a:lnSpc>
                <a:spcPct val="90000"/>
              </a:lnSpc>
            </a:pPr>
            <a:endParaRPr lang="en-US" altLang="en-US" sz="2400" dirty="0" smtClean="0">
              <a:solidFill>
                <a:srgbClr val="FFFF00"/>
              </a:solidFill>
            </a:endParaRPr>
          </a:p>
          <a:p>
            <a:pPr eaLnBrk="1" hangingPunct="1">
              <a:lnSpc>
                <a:spcPct val="90000"/>
              </a:lnSpc>
            </a:pPr>
            <a:endParaRPr lang="en-US" altLang="en-US" sz="2400" dirty="0" smtClean="0">
              <a:solidFill>
                <a:srgbClr val="FFFF00"/>
              </a:solidFill>
            </a:endParaRPr>
          </a:p>
          <a:p>
            <a:pPr eaLnBrk="1" hangingPunct="1">
              <a:lnSpc>
                <a:spcPct val="90000"/>
              </a:lnSpc>
            </a:pPr>
            <a:endParaRPr lang="en-US" altLang="en-US" sz="2400" dirty="0" smtClean="0">
              <a:solidFill>
                <a:srgbClr val="FFFF00"/>
              </a:solidFill>
            </a:endParaRPr>
          </a:p>
          <a:p>
            <a:pPr eaLnBrk="1" hangingPunct="1">
              <a:lnSpc>
                <a:spcPct val="90000"/>
              </a:lnSpc>
            </a:pPr>
            <a:endParaRPr lang="en-US" altLang="en-US" sz="2400" dirty="0" smtClean="0">
              <a:solidFill>
                <a:srgbClr val="FFFF00"/>
              </a:solidFill>
            </a:endParaRPr>
          </a:p>
          <a:p>
            <a:pPr eaLnBrk="1" hangingPunct="1">
              <a:lnSpc>
                <a:spcPct val="90000"/>
              </a:lnSpc>
            </a:pPr>
            <a:endParaRPr lang="en-US" altLang="en-US" sz="2400" dirty="0" smtClean="0">
              <a:solidFill>
                <a:srgbClr val="FFFF00"/>
              </a:solidFill>
            </a:endParaRPr>
          </a:p>
          <a:p>
            <a:pPr eaLnBrk="1" hangingPunct="1">
              <a:lnSpc>
                <a:spcPct val="90000"/>
              </a:lnSpc>
            </a:pPr>
            <a:endParaRPr lang="en-US" altLang="en-US" sz="2400" dirty="0" smtClean="0">
              <a:solidFill>
                <a:srgbClr val="FFFF00"/>
              </a:solidFill>
            </a:endParaRPr>
          </a:p>
          <a:p>
            <a:pPr eaLnBrk="1" hangingPunct="1">
              <a:lnSpc>
                <a:spcPct val="90000"/>
              </a:lnSpc>
            </a:pPr>
            <a:endParaRPr lang="en-US" altLang="en-US" sz="2400" dirty="0" smtClean="0">
              <a:solidFill>
                <a:srgbClr val="FFFF00"/>
              </a:solidFill>
            </a:endParaRPr>
          </a:p>
          <a:p>
            <a:pPr eaLnBrk="1" hangingPunct="1">
              <a:lnSpc>
                <a:spcPct val="90000"/>
              </a:lnSpc>
            </a:pPr>
            <a:endParaRPr lang="en-US" altLang="en-US" sz="2400" dirty="0" smtClean="0">
              <a:solidFill>
                <a:srgbClr val="FFFF00"/>
              </a:solidFill>
            </a:endParaRPr>
          </a:p>
          <a:p>
            <a:pPr eaLnBrk="1" hangingPunct="1">
              <a:lnSpc>
                <a:spcPct val="90000"/>
              </a:lnSpc>
            </a:pPr>
            <a:endParaRPr lang="en-US" altLang="en-US" sz="2400" dirty="0" smtClean="0">
              <a:solidFill>
                <a:srgbClr val="FFFF00"/>
              </a:solidFill>
            </a:endParaRPr>
          </a:p>
          <a:p>
            <a:pPr eaLnBrk="1" hangingPunct="1">
              <a:lnSpc>
                <a:spcPct val="90000"/>
              </a:lnSpc>
              <a:buFontTx/>
              <a:buNone/>
            </a:pPr>
            <a:endParaRPr lang="en-US" altLang="en-US" sz="2400" dirty="0" smtClean="0">
              <a:solidFill>
                <a:srgbClr val="FFFF00"/>
              </a:solidFill>
            </a:endParaRPr>
          </a:p>
          <a:p>
            <a:pPr eaLnBrk="1" hangingPunct="1">
              <a:lnSpc>
                <a:spcPct val="90000"/>
              </a:lnSpc>
              <a:buFontTx/>
              <a:buNone/>
            </a:pPr>
            <a:endParaRPr lang="en-US" altLang="en-US" sz="2400" dirty="0" smtClean="0">
              <a:solidFill>
                <a:srgbClr val="FFFF00"/>
              </a:solidFill>
            </a:endParaRPr>
          </a:p>
          <a:p>
            <a:pPr eaLnBrk="1" hangingPunct="1">
              <a:lnSpc>
                <a:spcPct val="90000"/>
              </a:lnSpc>
              <a:buFontTx/>
              <a:buNone/>
            </a:pPr>
            <a:endParaRPr lang="en-US" altLang="en-US" sz="2400" dirty="0" smtClean="0">
              <a:solidFill>
                <a:srgbClr val="FFFF00"/>
              </a:solidFill>
            </a:endParaRPr>
          </a:p>
          <a:p>
            <a:pPr eaLnBrk="1" hangingPunct="1">
              <a:lnSpc>
                <a:spcPct val="90000"/>
              </a:lnSpc>
              <a:buFontTx/>
              <a:buNone/>
            </a:pPr>
            <a:endParaRPr lang="en-US" altLang="en-US" sz="2400" dirty="0" smtClean="0">
              <a:solidFill>
                <a:srgbClr val="FFFF00"/>
              </a:solidFill>
            </a:endParaRPr>
          </a:p>
        </p:txBody>
      </p:sp>
      <p:pic>
        <p:nvPicPr>
          <p:cNvPr id="10244" name="Picture 4" descr="binoculars detai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5372536" cy="435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43800" y="1447800"/>
            <a:ext cx="2503891" cy="4419600"/>
          </a:xfrm>
          <a:prstGeom prst="rect">
            <a:avLst/>
          </a:prstGeom>
          <a:noFill/>
        </p:spPr>
        <p:txBody>
          <a:bodyPr vert="wordArtVert" wrap="square" rtlCol="0">
            <a:spAutoFit/>
          </a:bodyPr>
          <a:lstStyle/>
          <a:p>
            <a:pPr algn="ctr"/>
            <a:r>
              <a:rPr lang="en-US" sz="2800" dirty="0">
                <a:solidFill>
                  <a:srgbClr val="FFFF00"/>
                </a:solidFill>
              </a:rPr>
              <a:t>LIGHT</a:t>
            </a:r>
          </a:p>
        </p:txBody>
      </p:sp>
      <p:sp>
        <p:nvSpPr>
          <p:cNvPr id="2" name="TextBox 1"/>
          <p:cNvSpPr txBox="1"/>
          <p:nvPr/>
        </p:nvSpPr>
        <p:spPr>
          <a:xfrm>
            <a:off x="1905000" y="6096000"/>
            <a:ext cx="5562600" cy="584775"/>
          </a:xfrm>
          <a:prstGeom prst="rect">
            <a:avLst/>
          </a:prstGeom>
          <a:noFill/>
        </p:spPr>
        <p:txBody>
          <a:bodyPr wrap="square" rtlCol="0">
            <a:spAutoFit/>
          </a:bodyPr>
          <a:lstStyle/>
          <a:p>
            <a:pPr algn="ctr"/>
            <a:r>
              <a:rPr lang="en-US" sz="3200" b="1" dirty="0" smtClean="0">
                <a:solidFill>
                  <a:srgbClr val="FFFF00"/>
                </a:solidFill>
              </a:rPr>
              <a:t>No Mirrors</a:t>
            </a:r>
            <a:endParaRPr lang="en-US" sz="3200" b="1" dirty="0">
              <a:solidFill>
                <a:srgbClr val="FFFF00"/>
              </a:solidFill>
            </a:endParaRPr>
          </a:p>
        </p:txBody>
      </p:sp>
    </p:spTree>
    <p:extLst>
      <p:ext uri="{BB962C8B-B14F-4D97-AF65-F5344CB8AC3E}">
        <p14:creationId xmlns:p14="http://schemas.microsoft.com/office/powerpoint/2010/main" val="3844790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E:\HST\0115y  SEASONS CHANGING ON SATU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38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title" idx="4294967295"/>
          </p:nvPr>
        </p:nvSpPr>
        <p:spPr>
          <a:xfrm>
            <a:off x="2819400" y="0"/>
            <a:ext cx="2819400" cy="609600"/>
          </a:xfrm>
        </p:spPr>
        <p:txBody>
          <a:bodyPr/>
          <a:lstStyle/>
          <a:p>
            <a:pPr eaLnBrk="1" hangingPunct="1"/>
            <a:r>
              <a:rPr lang="en-US" altLang="en-US" smtClean="0">
                <a:solidFill>
                  <a:schemeClr val="bg1"/>
                </a:solidFill>
              </a:rPr>
              <a:t>Saturn</a:t>
            </a:r>
          </a:p>
        </p:txBody>
      </p:sp>
      <p:sp>
        <p:nvSpPr>
          <p:cNvPr id="43012" name="Text Box 5"/>
          <p:cNvSpPr txBox="1">
            <a:spLocks noChangeArrowheads="1"/>
          </p:cNvSpPr>
          <p:nvPr/>
        </p:nvSpPr>
        <p:spPr bwMode="auto">
          <a:xfrm>
            <a:off x="457200" y="609600"/>
            <a:ext cx="2209800" cy="34163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FF"/>
                </a:solidFill>
              </a:rPr>
              <a:t>From Earth we can watch Saturn go through its seasons. Saturn’s </a:t>
            </a:r>
            <a:r>
              <a:rPr lang="en-US" altLang="en-US" sz="2400" dirty="0" smtClean="0">
                <a:solidFill>
                  <a:srgbClr val="FFFFFF"/>
                </a:solidFill>
              </a:rPr>
              <a:t>rings </a:t>
            </a:r>
            <a:r>
              <a:rPr lang="en-US" altLang="en-US" sz="2400" dirty="0">
                <a:solidFill>
                  <a:srgbClr val="FFFFFF"/>
                </a:solidFill>
              </a:rPr>
              <a:t>will be viewed edge on every 15 years or so. </a:t>
            </a:r>
          </a:p>
        </p:txBody>
      </p:sp>
      <p:sp>
        <p:nvSpPr>
          <p:cNvPr id="43013" name="Text Box 6"/>
          <p:cNvSpPr txBox="1">
            <a:spLocks noChangeArrowheads="1"/>
          </p:cNvSpPr>
          <p:nvPr/>
        </p:nvSpPr>
        <p:spPr bwMode="auto">
          <a:xfrm>
            <a:off x="6400800" y="3962400"/>
            <a:ext cx="2514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rgbClr val="FFFFFF"/>
                </a:solidFill>
              </a:rPr>
              <a:t>Saturn is approximately 886 million miles from the Sun.</a:t>
            </a:r>
          </a:p>
        </p:txBody>
      </p:sp>
    </p:spTree>
    <p:extLst>
      <p:ext uri="{BB962C8B-B14F-4D97-AF65-F5344CB8AC3E}">
        <p14:creationId xmlns:p14="http://schemas.microsoft.com/office/powerpoint/2010/main" val="23301612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atavault\Astronomy\EAS\Powerpoint Presentations\Astronomy101\NewData\Saturn-Cassini-Ri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77907">
            <a:off x="2209949" y="1586254"/>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p:cNvSpPr>
            <a:spLocks noGrp="1" noChangeArrowheads="1"/>
          </p:cNvSpPr>
          <p:nvPr>
            <p:ph type="title" idx="4294967295"/>
          </p:nvPr>
        </p:nvSpPr>
        <p:spPr>
          <a:xfrm>
            <a:off x="2438400" y="0"/>
            <a:ext cx="4343400" cy="609600"/>
          </a:xfrm>
        </p:spPr>
        <p:txBody>
          <a:bodyPr/>
          <a:lstStyle/>
          <a:p>
            <a:pPr eaLnBrk="1" hangingPunct="1"/>
            <a:r>
              <a:rPr lang="en-US" altLang="en-US" smtClean="0">
                <a:solidFill>
                  <a:schemeClr val="bg1"/>
                </a:solidFill>
              </a:rPr>
              <a:t>Saturn’s Rings</a:t>
            </a:r>
          </a:p>
        </p:txBody>
      </p:sp>
      <p:sp>
        <p:nvSpPr>
          <p:cNvPr id="46084" name="Text Box 4"/>
          <p:cNvSpPr txBox="1">
            <a:spLocks noChangeArrowheads="1"/>
          </p:cNvSpPr>
          <p:nvPr/>
        </p:nvSpPr>
        <p:spPr bwMode="auto">
          <a:xfrm>
            <a:off x="190500" y="685800"/>
            <a:ext cx="35814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Saturn’s rings look solid, but they are really made up of rock, dust, and Ice. The items range in size from dust grains to objects the size of a small car.</a:t>
            </a:r>
          </a:p>
        </p:txBody>
      </p:sp>
      <p:sp>
        <p:nvSpPr>
          <p:cNvPr id="46085" name="Text Box 5"/>
          <p:cNvSpPr txBox="1">
            <a:spLocks noChangeArrowheads="1"/>
          </p:cNvSpPr>
          <p:nvPr/>
        </p:nvSpPr>
        <p:spPr bwMode="auto">
          <a:xfrm>
            <a:off x="190500" y="3429000"/>
            <a:ext cx="30861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The part of the rings seen easily from Earth is </a:t>
            </a:r>
            <a:r>
              <a:rPr lang="en-US" altLang="en-US" sz="2400" dirty="0" smtClean="0">
                <a:solidFill>
                  <a:srgbClr val="FFFF00"/>
                </a:solidFill>
              </a:rPr>
              <a:t>less than </a:t>
            </a:r>
            <a:r>
              <a:rPr lang="en-US" altLang="en-US" sz="2400" dirty="0">
                <a:solidFill>
                  <a:srgbClr val="FFFF00"/>
                </a:solidFill>
              </a:rPr>
              <a:t>1 kilometer </a:t>
            </a:r>
            <a:r>
              <a:rPr lang="en-US" altLang="en-US" sz="2400" dirty="0" smtClean="0">
                <a:solidFill>
                  <a:srgbClr val="FFFF00"/>
                </a:solidFill>
              </a:rPr>
              <a:t>thick.</a:t>
            </a:r>
            <a:endParaRPr lang="en-US" altLang="en-US" sz="2400" dirty="0">
              <a:solidFill>
                <a:srgbClr val="FFFF00"/>
              </a:solidFill>
            </a:endParaRPr>
          </a:p>
        </p:txBody>
      </p:sp>
      <p:sp>
        <p:nvSpPr>
          <p:cNvPr id="46086" name="Text Box 6"/>
          <p:cNvSpPr txBox="1">
            <a:spLocks noChangeArrowheads="1"/>
          </p:cNvSpPr>
          <p:nvPr/>
        </p:nvSpPr>
        <p:spPr bwMode="auto">
          <a:xfrm>
            <a:off x="190500" y="5101381"/>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The rings are held in place by the many moons of Saturn</a:t>
            </a:r>
            <a:r>
              <a:rPr lang="en-US" altLang="en-US" sz="2400" dirty="0" smtClean="0">
                <a:solidFill>
                  <a:srgbClr val="FFFF00"/>
                </a:solidFill>
              </a:rPr>
              <a:t>.</a:t>
            </a:r>
            <a:endParaRPr lang="en-US" altLang="en-US" sz="2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608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4608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46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utoUpdateAnimBg="0"/>
      <p:bldP spid="46085" grpId="0" autoUpdateAnimBg="0"/>
      <p:bldP spid="4608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vault\Astronomy\EAS\Powerpoint Presentations\Astronomy101\NewData\Jupiter Moon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499" y="927937"/>
            <a:ext cx="5461001"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398" y="2335832"/>
            <a:ext cx="8839201" cy="1569660"/>
          </a:xfrm>
          <a:prstGeom prst="rect">
            <a:avLst/>
          </a:prstGeom>
        </p:spPr>
        <p:txBody>
          <a:bodyPr wrap="square">
            <a:spAutoFit/>
          </a:bodyPr>
          <a:lstStyle/>
          <a:p>
            <a:r>
              <a:rPr lang="en-US" sz="2400" dirty="0">
                <a:solidFill>
                  <a:srgbClr val="FFFF00"/>
                </a:solidFill>
              </a:rPr>
              <a:t>The Voyager and Pioneer flybys of the 1970s and 1980s provided rough sketches of Saturn’s moons. But during its many years in Saturn orbit, NASA’s Cassini spacecraft discovered previously unknown </a:t>
            </a:r>
            <a:r>
              <a:rPr lang="en-US" sz="2400" dirty="0" smtClean="0">
                <a:solidFill>
                  <a:srgbClr val="FFFF00"/>
                </a:solidFill>
              </a:rPr>
              <a:t>moons.</a:t>
            </a:r>
            <a:endParaRPr lang="en-US" sz="2400" dirty="0">
              <a:solidFill>
                <a:srgbClr val="FFFF00"/>
              </a:solidFill>
            </a:endParaRPr>
          </a:p>
        </p:txBody>
      </p:sp>
      <p:sp>
        <p:nvSpPr>
          <p:cNvPr id="3" name="Rectangle 2"/>
          <p:cNvSpPr/>
          <p:nvPr/>
        </p:nvSpPr>
        <p:spPr>
          <a:xfrm>
            <a:off x="228600" y="1948934"/>
            <a:ext cx="8763000" cy="369332"/>
          </a:xfrm>
          <a:prstGeom prst="rect">
            <a:avLst/>
          </a:prstGeom>
        </p:spPr>
        <p:txBody>
          <a:bodyPr wrap="square">
            <a:spAutoFit/>
          </a:bodyPr>
          <a:lstStyle/>
          <a:p>
            <a:pPr algn="ctr"/>
            <a:r>
              <a:rPr lang="en-US" sz="1800" dirty="0"/>
              <a:t>Updated: December 6, 2017</a:t>
            </a:r>
          </a:p>
        </p:txBody>
      </p:sp>
      <p:sp>
        <p:nvSpPr>
          <p:cNvPr id="4" name="Rectangle 3"/>
          <p:cNvSpPr/>
          <p:nvPr/>
        </p:nvSpPr>
        <p:spPr>
          <a:xfrm>
            <a:off x="228600" y="152400"/>
            <a:ext cx="8763000" cy="769441"/>
          </a:xfrm>
          <a:prstGeom prst="rect">
            <a:avLst/>
          </a:prstGeom>
        </p:spPr>
        <p:txBody>
          <a:bodyPr wrap="square">
            <a:spAutoFit/>
          </a:bodyPr>
          <a:lstStyle/>
          <a:p>
            <a:pPr algn="ctr"/>
            <a:r>
              <a:rPr lang="en-US" altLang="en-US" sz="4400" kern="0" dirty="0" smtClean="0">
                <a:latin typeface="Times New Roman"/>
                <a:ea typeface="+mj-ea"/>
                <a:cs typeface="+mj-cs"/>
              </a:rPr>
              <a:t>Saturn’s Moons</a:t>
            </a:r>
            <a:endParaRPr lang="en-US" dirty="0"/>
          </a:p>
        </p:txBody>
      </p:sp>
      <p:sp>
        <p:nvSpPr>
          <p:cNvPr id="5" name="Rectangle 4"/>
          <p:cNvSpPr/>
          <p:nvPr/>
        </p:nvSpPr>
        <p:spPr>
          <a:xfrm>
            <a:off x="228598" y="4191000"/>
            <a:ext cx="8686800" cy="1569660"/>
          </a:xfrm>
          <a:prstGeom prst="rect">
            <a:avLst/>
          </a:prstGeom>
        </p:spPr>
        <p:txBody>
          <a:bodyPr wrap="square">
            <a:spAutoFit/>
          </a:bodyPr>
          <a:lstStyle/>
          <a:p>
            <a:r>
              <a:rPr lang="en-US" sz="2400" dirty="0">
                <a:solidFill>
                  <a:srgbClr val="FFFF00"/>
                </a:solidFill>
              </a:rPr>
              <a:t>Four spacecraft have visited the Saturn system, but Cassini alone actually orbited the ringed planet. Doing so bought Cassini time—more than a decade—to linger and watch Saturn’s exotic zoo of </a:t>
            </a:r>
            <a:r>
              <a:rPr lang="en-US" sz="2400" dirty="0" smtClean="0">
                <a:solidFill>
                  <a:srgbClr val="FFFF00"/>
                </a:solidFill>
              </a:rPr>
              <a:t>60 plus </a:t>
            </a:r>
            <a:r>
              <a:rPr lang="en-US" sz="2400" dirty="0">
                <a:solidFill>
                  <a:srgbClr val="FFFF00"/>
                </a:solidFill>
              </a:rPr>
              <a:t>moons like no spacecraft before.</a:t>
            </a:r>
          </a:p>
        </p:txBody>
      </p:sp>
    </p:spTree>
    <p:extLst>
      <p:ext uri="{BB962C8B-B14F-4D97-AF65-F5344CB8AC3E}">
        <p14:creationId xmlns:p14="http://schemas.microsoft.com/office/powerpoint/2010/main" val="23383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vault\Astronomy\EAS\Powerpoint Presentations\Astronomy101\NewData\Saturn-Moons-Info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296400" cy="7086599"/>
          </a:xfrm>
          <a:prstGeom prst="rect">
            <a:avLst/>
          </a:prstGeom>
          <a:noFill/>
          <a:extLst>
            <a:ext uri="{909E8E84-426E-40DD-AFC4-6F175D3DCCD1}">
              <a14:hiddenFill xmlns:a14="http://schemas.microsoft.com/office/drawing/2010/main">
                <a:solidFill>
                  <a:srgbClr val="FFFFFF"/>
                </a:solidFill>
              </a14:hiddenFill>
            </a:ext>
          </a:extLst>
        </p:spPr>
      </p:pic>
      <p:sp>
        <p:nvSpPr>
          <p:cNvPr id="41988" name="Text Box 4"/>
          <p:cNvSpPr txBox="1">
            <a:spLocks noChangeArrowheads="1"/>
          </p:cNvSpPr>
          <p:nvPr/>
        </p:nvSpPr>
        <p:spPr bwMode="auto">
          <a:xfrm>
            <a:off x="228601" y="76200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rgbClr val="FFFF00"/>
                </a:solidFill>
              </a:rPr>
              <a:t>With a large telescope and dark skies we can see 5 of </a:t>
            </a:r>
            <a:r>
              <a:rPr lang="en-US" altLang="en-US" sz="2400" dirty="0" smtClean="0">
                <a:solidFill>
                  <a:srgbClr val="FFFF00"/>
                </a:solidFill>
              </a:rPr>
              <a:t>Saturn’s Moons</a:t>
            </a:r>
            <a:endParaRPr lang="en-US" altLang="en-US" sz="2400" dirty="0">
              <a:solidFill>
                <a:srgbClr val="FFFF00"/>
              </a:solidFill>
            </a:endParaRPr>
          </a:p>
        </p:txBody>
      </p:sp>
      <p:sp>
        <p:nvSpPr>
          <p:cNvPr id="78854" name="Text Box 6"/>
          <p:cNvSpPr txBox="1">
            <a:spLocks noChangeArrowheads="1"/>
          </p:cNvSpPr>
          <p:nvPr/>
        </p:nvSpPr>
        <p:spPr bwMode="auto">
          <a:xfrm>
            <a:off x="2971800" y="2590800"/>
            <a:ext cx="259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dirty="0">
                <a:solidFill>
                  <a:srgbClr val="FFFF00"/>
                </a:solidFill>
              </a:rPr>
              <a:t>They are</a:t>
            </a:r>
            <a:r>
              <a:rPr lang="en-US" altLang="en-US" sz="2000" dirty="0" smtClean="0">
                <a:solidFill>
                  <a:srgbClr val="FFFF00"/>
                </a:solidFill>
              </a:rPr>
              <a:t>.. Titan</a:t>
            </a:r>
            <a:r>
              <a:rPr lang="en-US" altLang="en-US" sz="2000" dirty="0">
                <a:solidFill>
                  <a:srgbClr val="FFFF00"/>
                </a:solidFill>
              </a:rPr>
              <a:t>, Rhea, Iapetus, Dione, </a:t>
            </a:r>
            <a:r>
              <a:rPr lang="en-US" altLang="en-US" sz="2000" dirty="0" smtClean="0">
                <a:solidFill>
                  <a:srgbClr val="FFFF00"/>
                </a:solidFill>
              </a:rPr>
              <a:t>Tethys</a:t>
            </a:r>
            <a:endParaRPr lang="en-US" altLang="en-US" sz="20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78854"/>
                                        </p:tgtEl>
                                        <p:attrNameLst>
                                          <p:attrName>style.visibility</p:attrName>
                                        </p:attrNameLst>
                                      </p:cBhvr>
                                      <p:to>
                                        <p:strVal val="visible"/>
                                      </p:to>
                                    </p:set>
                                    <p:animEffect transition="in" filter="wipe(down)">
                                      <p:cBhvr>
                                        <p:cTn id="7" dur="1000"/>
                                        <p:tgtEl>
                                          <p:spTgt spid="78854"/>
                                        </p:tgtEl>
                                      </p:cBhvr>
                                    </p:animEffect>
                                  </p:childTnLst>
                                </p:cTn>
                              </p:par>
                              <p:par>
                                <p:cTn id="8" presetID="42" presetClass="entr" presetSubtype="0" fill="hold" grpId="0" nodeType="withEffect">
                                  <p:stCondLst>
                                    <p:cond delay="1500"/>
                                  </p:stCondLst>
                                  <p:childTnLst>
                                    <p:set>
                                      <p:cBhvr>
                                        <p:cTn id="9" dur="1" fill="hold">
                                          <p:stCondLst>
                                            <p:cond delay="0"/>
                                          </p:stCondLst>
                                        </p:cTn>
                                        <p:tgtEl>
                                          <p:spTgt spid="41988"/>
                                        </p:tgtEl>
                                        <p:attrNameLst>
                                          <p:attrName>style.visibility</p:attrName>
                                        </p:attrNameLst>
                                      </p:cBhvr>
                                      <p:to>
                                        <p:strVal val="visible"/>
                                      </p:to>
                                    </p:set>
                                    <p:animEffect transition="in" filter="fade">
                                      <p:cBhvr>
                                        <p:cTn id="10" dur="1000"/>
                                        <p:tgtEl>
                                          <p:spTgt spid="41988"/>
                                        </p:tgtEl>
                                      </p:cBhvr>
                                    </p:animEffect>
                                    <p:anim calcmode="lin" valueType="num">
                                      <p:cBhvr>
                                        <p:cTn id="11" dur="1000" fill="hold"/>
                                        <p:tgtEl>
                                          <p:spTgt spid="41988"/>
                                        </p:tgtEl>
                                        <p:attrNameLst>
                                          <p:attrName>ppt_x</p:attrName>
                                        </p:attrNameLst>
                                      </p:cBhvr>
                                      <p:tavLst>
                                        <p:tav tm="0">
                                          <p:val>
                                            <p:strVal val="#ppt_x"/>
                                          </p:val>
                                        </p:tav>
                                        <p:tav tm="100000">
                                          <p:val>
                                            <p:strVal val="#ppt_x"/>
                                          </p:val>
                                        </p:tav>
                                      </p:tavLst>
                                    </p:anim>
                                    <p:anim calcmode="lin" valueType="num">
                                      <p:cBhvr>
                                        <p:cTn id="12" dur="1000" fill="hold"/>
                                        <p:tgtEl>
                                          <p:spTgt spid="419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7885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atavault\Astronomy\EAS\Powerpoint Presentations\Astronomy101\NewData\Titan-CompositeInfa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304800"/>
            <a:ext cx="3522597" cy="3522597"/>
          </a:xfrm>
          <a:prstGeom prst="rect">
            <a:avLst/>
          </a:prstGeom>
          <a:noFill/>
          <a:extLst>
            <a:ext uri="{909E8E84-426E-40DD-AFC4-6F175D3DCCD1}">
              <a14:hiddenFill xmlns:a14="http://schemas.microsoft.com/office/drawing/2010/main">
                <a:solidFill>
                  <a:srgbClr val="FFFFFF"/>
                </a:solidFill>
              </a14:hiddenFill>
            </a:ext>
          </a:extLst>
        </p:spPr>
      </p:pic>
      <p:sp>
        <p:nvSpPr>
          <p:cNvPr id="44035" name="Rectangle 2"/>
          <p:cNvSpPr>
            <a:spLocks noGrp="1" noChangeArrowheads="1"/>
          </p:cNvSpPr>
          <p:nvPr>
            <p:ph type="title" idx="4294967295"/>
          </p:nvPr>
        </p:nvSpPr>
        <p:spPr>
          <a:xfrm>
            <a:off x="3048000" y="0"/>
            <a:ext cx="2819400" cy="533400"/>
          </a:xfrm>
        </p:spPr>
        <p:txBody>
          <a:bodyPr/>
          <a:lstStyle/>
          <a:p>
            <a:pPr eaLnBrk="1" hangingPunct="1"/>
            <a:r>
              <a:rPr lang="en-US" altLang="en-US" smtClean="0">
                <a:solidFill>
                  <a:srgbClr val="FFFF00"/>
                </a:solidFill>
              </a:rPr>
              <a:t>Titan </a:t>
            </a:r>
          </a:p>
        </p:txBody>
      </p:sp>
      <p:sp>
        <p:nvSpPr>
          <p:cNvPr id="47111" name="Text Box 7"/>
          <p:cNvSpPr txBox="1">
            <a:spLocks noChangeArrowheads="1"/>
          </p:cNvSpPr>
          <p:nvPr/>
        </p:nvSpPr>
        <p:spPr bwMode="auto">
          <a:xfrm>
            <a:off x="228600" y="762000"/>
            <a:ext cx="3886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smtClean="0">
                <a:solidFill>
                  <a:srgbClr val="FFFF00"/>
                </a:solidFill>
              </a:rPr>
              <a:t>One Interesting </a:t>
            </a:r>
            <a:r>
              <a:rPr lang="en-US" altLang="en-US" sz="2400" dirty="0">
                <a:solidFill>
                  <a:srgbClr val="FFFF00"/>
                </a:solidFill>
              </a:rPr>
              <a:t>thing about Titan, is it has an atmosphere. Titan’s atmosphere is 60% denser than the Earths atmosphere.</a:t>
            </a:r>
          </a:p>
        </p:txBody>
      </p:sp>
      <p:sp>
        <p:nvSpPr>
          <p:cNvPr id="2" name="TextBox 1"/>
          <p:cNvSpPr txBox="1"/>
          <p:nvPr/>
        </p:nvSpPr>
        <p:spPr>
          <a:xfrm>
            <a:off x="4400421" y="3581400"/>
            <a:ext cx="4589397" cy="3120854"/>
          </a:xfrm>
          <a:prstGeom prst="rect">
            <a:avLst/>
          </a:prstGeom>
          <a:noFill/>
        </p:spPr>
        <p:txBody>
          <a:bodyPr wrap="square" rtlCol="0">
            <a:spAutoFit/>
          </a:bodyPr>
          <a:lstStyle/>
          <a:p>
            <a:r>
              <a:rPr lang="en-US" altLang="en-US" sz="2400" dirty="0" smtClean="0">
                <a:solidFill>
                  <a:srgbClr val="FFFF00"/>
                </a:solidFill>
              </a:rPr>
              <a:t>Is </a:t>
            </a:r>
            <a:r>
              <a:rPr lang="en-US" altLang="en-US" sz="2400" dirty="0">
                <a:solidFill>
                  <a:srgbClr val="FFFF00"/>
                </a:solidFill>
              </a:rPr>
              <a:t>the 2</a:t>
            </a:r>
            <a:r>
              <a:rPr lang="en-US" altLang="en-US" sz="2400" baseline="30000" dirty="0">
                <a:solidFill>
                  <a:srgbClr val="FFFF00"/>
                </a:solidFill>
              </a:rPr>
              <a:t>nd</a:t>
            </a:r>
            <a:r>
              <a:rPr lang="en-US" altLang="en-US" sz="2400" dirty="0">
                <a:solidFill>
                  <a:srgbClr val="FFFF00"/>
                </a:solidFill>
              </a:rPr>
              <a:t> largest </a:t>
            </a:r>
            <a:r>
              <a:rPr lang="en-US" altLang="en-US" sz="2400" dirty="0" smtClean="0">
                <a:solidFill>
                  <a:srgbClr val="FFFF00"/>
                </a:solidFill>
              </a:rPr>
              <a:t>Moon </a:t>
            </a:r>
            <a:r>
              <a:rPr lang="en-US" altLang="en-US" sz="2400" dirty="0">
                <a:solidFill>
                  <a:srgbClr val="FFFF00"/>
                </a:solidFill>
              </a:rPr>
              <a:t>in the </a:t>
            </a:r>
            <a:r>
              <a:rPr lang="en-US" altLang="en-US" sz="2400" dirty="0" smtClean="0">
                <a:solidFill>
                  <a:srgbClr val="FFFF00"/>
                </a:solidFill>
              </a:rPr>
              <a:t>Solar System – Jupiter’s Ganymede is 2% Larger – </a:t>
            </a:r>
          </a:p>
          <a:p>
            <a:r>
              <a:rPr lang="en-US" sz="2400" dirty="0" smtClean="0">
                <a:solidFill>
                  <a:srgbClr val="FFFF00"/>
                </a:solidFill>
              </a:rPr>
              <a:t>This composite (Above) Infrared Image </a:t>
            </a:r>
            <a:r>
              <a:rPr lang="en-US" sz="2400" dirty="0">
                <a:solidFill>
                  <a:srgbClr val="FFFF00"/>
                </a:solidFill>
              </a:rPr>
              <a:t>shows </a:t>
            </a:r>
            <a:r>
              <a:rPr lang="en-US" sz="2400" dirty="0" smtClean="0">
                <a:solidFill>
                  <a:srgbClr val="FFFF00"/>
                </a:solidFill>
              </a:rPr>
              <a:t>a </a:t>
            </a:r>
            <a:r>
              <a:rPr lang="en-US" sz="2400" dirty="0">
                <a:solidFill>
                  <a:srgbClr val="FFFF00"/>
                </a:solidFill>
              </a:rPr>
              <a:t>view of Saturn's moon Titan from NASA's Cassini spacecraft, acquired during the </a:t>
            </a:r>
            <a:r>
              <a:rPr lang="en-US" sz="2400" dirty="0" smtClean="0">
                <a:solidFill>
                  <a:srgbClr val="FFFF00"/>
                </a:solidFill>
              </a:rPr>
              <a:t>flyby </a:t>
            </a:r>
            <a:r>
              <a:rPr lang="en-US" sz="2400" dirty="0">
                <a:solidFill>
                  <a:srgbClr val="FFFF00"/>
                </a:solidFill>
              </a:rPr>
              <a:t>on </a:t>
            </a:r>
            <a:r>
              <a:rPr lang="en-US" sz="2400" dirty="0" smtClean="0">
                <a:solidFill>
                  <a:srgbClr val="FFFF00"/>
                </a:solidFill>
              </a:rPr>
              <a:t>Nov </a:t>
            </a:r>
            <a:r>
              <a:rPr lang="en-US" sz="2400" dirty="0">
                <a:solidFill>
                  <a:srgbClr val="FFFF00"/>
                </a:solidFill>
              </a:rPr>
              <a:t>13, </a:t>
            </a:r>
            <a:r>
              <a:rPr lang="en-US" sz="2400" dirty="0" smtClean="0">
                <a:solidFill>
                  <a:srgbClr val="FFFF00"/>
                </a:solidFill>
              </a:rPr>
              <a:t>2015.</a:t>
            </a:r>
            <a:endParaRPr lang="en-US" sz="2400" dirty="0">
              <a:solidFill>
                <a:srgbClr val="FFFF00"/>
              </a:solidFill>
            </a:endParaRPr>
          </a:p>
        </p:txBody>
      </p:sp>
      <p:pic>
        <p:nvPicPr>
          <p:cNvPr id="2051" name="Picture 3" descr="E:\Datavault\Astronomy\EAS\Powerpoint Presentations\Astronomy101\NewData\Titan-AtmosphereHa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4340" y="2909058"/>
            <a:ext cx="3604260" cy="37566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8)">
                                      <p:cBhvr>
                                        <p:cTn id="7" dur="1500"/>
                                        <p:tgtEl>
                                          <p:spTgt spid="2050"/>
                                        </p:tgtEl>
                                      </p:cBhvr>
                                    </p:animEffect>
                                  </p:childTnLst>
                                </p:cTn>
                              </p:par>
                            </p:childTnLst>
                          </p:cTn>
                        </p:par>
                        <p:par>
                          <p:cTn id="8" fill="hold">
                            <p:stCondLst>
                              <p:cond delay="1500"/>
                            </p:stCondLst>
                            <p:childTnLst>
                              <p:par>
                                <p:cTn id="9" presetID="2" presetClass="entr" presetSubtype="4"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3500"/>
                            </p:stCondLst>
                            <p:childTnLst>
                              <p:par>
                                <p:cTn id="14" presetID="21" presetClass="entr" presetSubtype="8" fill="hold" nodeType="afterEffect">
                                  <p:stCondLst>
                                    <p:cond delay="1500"/>
                                  </p:stCondLst>
                                  <p:childTnLst>
                                    <p:set>
                                      <p:cBhvr>
                                        <p:cTn id="15" dur="1" fill="hold">
                                          <p:stCondLst>
                                            <p:cond delay="0"/>
                                          </p:stCondLst>
                                        </p:cTn>
                                        <p:tgtEl>
                                          <p:spTgt spid="2051"/>
                                        </p:tgtEl>
                                        <p:attrNameLst>
                                          <p:attrName>style.visibility</p:attrName>
                                        </p:attrNameLst>
                                      </p:cBhvr>
                                      <p:to>
                                        <p:strVal val="visible"/>
                                      </p:to>
                                    </p:set>
                                    <p:animEffect transition="in" filter="wheel(8)">
                                      <p:cBhvr>
                                        <p:cTn id="16" dur="2000"/>
                                        <p:tgtEl>
                                          <p:spTgt spid="2051"/>
                                        </p:tgtEl>
                                      </p:cBhvr>
                                    </p:animEffect>
                                  </p:childTnLst>
                                </p:cTn>
                              </p:par>
                            </p:childTnLst>
                          </p:cTn>
                        </p:par>
                        <p:par>
                          <p:cTn id="17" fill="hold">
                            <p:stCondLst>
                              <p:cond delay="7000"/>
                            </p:stCondLst>
                            <p:childTnLst>
                              <p:par>
                                <p:cTn id="18" presetID="2" presetClass="entr" presetSubtype="8" fill="hold" grpId="0" nodeType="afterEffect">
                                  <p:stCondLst>
                                    <p:cond delay="1000"/>
                                  </p:stCondLst>
                                  <p:childTnLst>
                                    <p:set>
                                      <p:cBhvr>
                                        <p:cTn id="19" dur="1" fill="hold">
                                          <p:stCondLst>
                                            <p:cond delay="0"/>
                                          </p:stCondLst>
                                        </p:cTn>
                                        <p:tgtEl>
                                          <p:spTgt spid="47111"/>
                                        </p:tgtEl>
                                        <p:attrNameLst>
                                          <p:attrName>style.visibility</p:attrName>
                                        </p:attrNameLst>
                                      </p:cBhvr>
                                      <p:to>
                                        <p:strVal val="visible"/>
                                      </p:to>
                                    </p:set>
                                    <p:anim calcmode="lin" valueType="num">
                                      <p:cBhvr additive="base">
                                        <p:cTn id="20" dur="1500" fill="hold"/>
                                        <p:tgtEl>
                                          <p:spTgt spid="47111"/>
                                        </p:tgtEl>
                                        <p:attrNameLst>
                                          <p:attrName>ppt_x</p:attrName>
                                        </p:attrNameLst>
                                      </p:cBhvr>
                                      <p:tavLst>
                                        <p:tav tm="0">
                                          <p:val>
                                            <p:strVal val="0-#ppt_w/2"/>
                                          </p:val>
                                        </p:tav>
                                        <p:tav tm="100000">
                                          <p:val>
                                            <p:strVal val="#ppt_x"/>
                                          </p:val>
                                        </p:tav>
                                      </p:tavLst>
                                    </p:anim>
                                    <p:anim calcmode="lin" valueType="num">
                                      <p:cBhvr additive="base">
                                        <p:cTn id="21" dur="1500" fill="hold"/>
                                        <p:tgtEl>
                                          <p:spTgt spid="47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atavault\Astronomy\EAS\Powerpoint Presentations\Astronomy101\NewData\Saturn-NorthPolar-TheR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3" y="-522732"/>
            <a:ext cx="9191244" cy="91912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1648" y="4876800"/>
            <a:ext cx="8610600" cy="646331"/>
          </a:xfrm>
          <a:prstGeom prst="rect">
            <a:avLst/>
          </a:prstGeom>
        </p:spPr>
        <p:txBody>
          <a:bodyPr wrap="square">
            <a:spAutoFit/>
          </a:bodyPr>
          <a:lstStyle/>
          <a:p>
            <a:pPr algn="ctr"/>
            <a:r>
              <a:rPr lang="en-US" sz="3600" dirty="0">
                <a:solidFill>
                  <a:srgbClr val="FFFF00"/>
                </a:solidFill>
              </a:rPr>
              <a:t>https://saturn.jpl.nasa.gov/resources/7777/</a:t>
            </a:r>
          </a:p>
        </p:txBody>
      </p:sp>
      <p:sp>
        <p:nvSpPr>
          <p:cNvPr id="3" name="Rectangle 2"/>
          <p:cNvSpPr/>
          <p:nvPr/>
        </p:nvSpPr>
        <p:spPr>
          <a:xfrm>
            <a:off x="313944" y="76200"/>
            <a:ext cx="8610600" cy="1200329"/>
          </a:xfrm>
          <a:prstGeom prst="rect">
            <a:avLst/>
          </a:prstGeom>
        </p:spPr>
        <p:txBody>
          <a:bodyPr wrap="square">
            <a:spAutoFit/>
          </a:bodyPr>
          <a:lstStyle/>
          <a:p>
            <a:pPr algn="ctr"/>
            <a:r>
              <a:rPr lang="en-US" sz="3600" b="1" dirty="0">
                <a:solidFill>
                  <a:srgbClr val="FFFF00"/>
                </a:solidFill>
              </a:rPr>
              <a:t>The Saturn System Through the Eyes of Cassini (e-Book) </a:t>
            </a:r>
          </a:p>
        </p:txBody>
      </p:sp>
      <p:sp>
        <p:nvSpPr>
          <p:cNvPr id="4" name="TextBox 3"/>
          <p:cNvSpPr txBox="1"/>
          <p:nvPr/>
        </p:nvSpPr>
        <p:spPr>
          <a:xfrm>
            <a:off x="352044" y="1243001"/>
            <a:ext cx="8534400" cy="1471172"/>
          </a:xfrm>
          <a:prstGeom prst="rect">
            <a:avLst/>
          </a:prstGeom>
          <a:noFill/>
        </p:spPr>
        <p:txBody>
          <a:bodyPr wrap="square" rtlCol="0">
            <a:spAutoFit/>
          </a:bodyPr>
          <a:lstStyle/>
          <a:p>
            <a:pPr algn="ctr"/>
            <a:r>
              <a:rPr lang="en-US" sz="3200" dirty="0" smtClean="0">
                <a:solidFill>
                  <a:srgbClr val="FFFF00"/>
                </a:solidFill>
              </a:rPr>
              <a:t>Saturn’s North Pole Region – The Rose</a:t>
            </a:r>
          </a:p>
          <a:p>
            <a:pPr algn="ctr"/>
            <a:r>
              <a:rPr lang="en-US" sz="2400" dirty="0" smtClean="0">
                <a:solidFill>
                  <a:srgbClr val="FFFF00"/>
                </a:solidFill>
              </a:rPr>
              <a:t>NASA/JPL-Caltech/SSI </a:t>
            </a:r>
            <a:endParaRPr lang="en-US" sz="2400" dirty="0">
              <a:solidFill>
                <a:srgbClr val="FFFF00"/>
              </a:solidFill>
            </a:endParaRPr>
          </a:p>
          <a:p>
            <a:pPr algn="ctr"/>
            <a:r>
              <a:rPr lang="en-US" sz="2400" dirty="0">
                <a:solidFill>
                  <a:srgbClr val="FFFF00"/>
                </a:solidFill>
              </a:rPr>
              <a:t>Published: April 29, 2013 </a:t>
            </a:r>
          </a:p>
        </p:txBody>
      </p:sp>
      <p:sp>
        <p:nvSpPr>
          <p:cNvPr id="5" name="TextBox 4"/>
          <p:cNvSpPr txBox="1"/>
          <p:nvPr/>
        </p:nvSpPr>
        <p:spPr>
          <a:xfrm>
            <a:off x="685800" y="5638800"/>
            <a:ext cx="7620000" cy="646331"/>
          </a:xfrm>
          <a:prstGeom prst="rect">
            <a:avLst/>
          </a:prstGeom>
          <a:noFill/>
        </p:spPr>
        <p:txBody>
          <a:bodyPr wrap="square" rtlCol="0">
            <a:spAutoFit/>
          </a:bodyPr>
          <a:lstStyle/>
          <a:p>
            <a:pPr algn="ctr"/>
            <a:r>
              <a:rPr lang="en-US" sz="3600" dirty="0">
                <a:solidFill>
                  <a:srgbClr val="FFFF00"/>
                </a:solidFill>
              </a:rPr>
              <a:t>https://solarsystem.nasa.gov/</a:t>
            </a:r>
          </a:p>
        </p:txBody>
      </p:sp>
    </p:spTree>
    <p:extLst>
      <p:ext uri="{BB962C8B-B14F-4D97-AF65-F5344CB8AC3E}">
        <p14:creationId xmlns:p14="http://schemas.microsoft.com/office/powerpoint/2010/main" val="170002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2" presetClass="entr" presetSubtype="8" fill="hold" grpId="0" nodeType="afterEffect">
                                  <p:stCondLst>
                                    <p:cond delay="15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500" fill="hold"/>
                                        <p:tgtEl>
                                          <p:spTgt spid="2"/>
                                        </p:tgtEl>
                                        <p:attrNameLst>
                                          <p:attrName>ppt_x</p:attrName>
                                        </p:attrNameLst>
                                      </p:cBhvr>
                                      <p:tavLst>
                                        <p:tav tm="0">
                                          <p:val>
                                            <p:strVal val="0-#ppt_w/2"/>
                                          </p:val>
                                        </p:tav>
                                        <p:tav tm="100000">
                                          <p:val>
                                            <p:strVal val="#ppt_x"/>
                                          </p:val>
                                        </p:tav>
                                      </p:tavLst>
                                    </p:anim>
                                    <p:anim calcmode="lin" valueType="num">
                                      <p:cBhvr additive="base">
                                        <p:cTn id="14" dur="1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5500"/>
                            </p:stCondLst>
                            <p:childTnLst>
                              <p:par>
                                <p:cTn id="16" presetID="2" presetClass="entr" presetSubtype="2" fill="hold" grpId="0" nodeType="afterEffect">
                                  <p:stCondLst>
                                    <p:cond delay="15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1+#ppt_w/2"/>
                                          </p:val>
                                        </p:tav>
                                        <p:tav tm="100000">
                                          <p:val>
                                            <p:strVal val="#ppt_x"/>
                                          </p:val>
                                        </p:tav>
                                      </p:tavLst>
                                    </p:anim>
                                    <p:anim calcmode="lin" valueType="num">
                                      <p:cBhvr additive="base">
                                        <p:cTn id="19"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atavault\Astronomy\EAS\Powerpoint Presentations\Astronomy101\NewData\Uranus-InfraredCompos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384" y="21336"/>
            <a:ext cx="7469632" cy="5602224"/>
          </a:xfrm>
          <a:prstGeom prst="rect">
            <a:avLst/>
          </a:prstGeom>
          <a:noFill/>
          <a:extLst>
            <a:ext uri="{909E8E84-426E-40DD-AFC4-6F175D3DCCD1}">
              <a14:hiddenFill xmlns:a14="http://schemas.microsoft.com/office/drawing/2010/main">
                <a:solidFill>
                  <a:srgbClr val="FFFFFF"/>
                </a:solidFill>
              </a14:hiddenFill>
            </a:ext>
          </a:extLst>
        </p:spPr>
      </p:pic>
      <p:sp>
        <p:nvSpPr>
          <p:cNvPr id="48130" name="Rectangle 2"/>
          <p:cNvSpPr>
            <a:spLocks noGrp="1" noChangeArrowheads="1"/>
          </p:cNvSpPr>
          <p:nvPr>
            <p:ph type="title" idx="4294967295"/>
          </p:nvPr>
        </p:nvSpPr>
        <p:spPr>
          <a:xfrm>
            <a:off x="3124200" y="0"/>
            <a:ext cx="2819400" cy="685800"/>
          </a:xfrm>
        </p:spPr>
        <p:txBody>
          <a:bodyPr/>
          <a:lstStyle/>
          <a:p>
            <a:pPr eaLnBrk="1" hangingPunct="1"/>
            <a:r>
              <a:rPr lang="en-US" altLang="en-US" b="1" dirty="0" smtClean="0">
                <a:solidFill>
                  <a:srgbClr val="FFFF00"/>
                </a:solidFill>
              </a:rPr>
              <a:t>Uranus</a:t>
            </a:r>
          </a:p>
        </p:txBody>
      </p:sp>
      <p:sp>
        <p:nvSpPr>
          <p:cNvPr id="48132" name="Text Box 5"/>
          <p:cNvSpPr txBox="1">
            <a:spLocks noChangeArrowheads="1"/>
          </p:cNvSpPr>
          <p:nvPr/>
        </p:nvSpPr>
        <p:spPr bwMode="auto">
          <a:xfrm>
            <a:off x="220980" y="5181600"/>
            <a:ext cx="88544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sz="2400" dirty="0" smtClean="0">
                <a:solidFill>
                  <a:srgbClr val="FFFF00"/>
                </a:solidFill>
              </a:rPr>
              <a:t>This Ice </a:t>
            </a:r>
            <a:r>
              <a:rPr lang="en-US" sz="2400" dirty="0">
                <a:solidFill>
                  <a:srgbClr val="FFFF00"/>
                </a:solidFill>
              </a:rPr>
              <a:t>giant is surrounded by 13 faint rings and 27 small moons as it rotates at a nearly 90-degree angle from the plane of its orbit. This unique tilt makes Uranus appear to spin on its side, orbiting the Sun like a rolling ball.</a:t>
            </a:r>
            <a:endParaRPr lang="en-US" altLang="en-US" sz="2400" dirty="0">
              <a:solidFill>
                <a:srgbClr val="FFFF00"/>
              </a:solidFill>
            </a:endParaRPr>
          </a:p>
        </p:txBody>
      </p:sp>
      <p:sp>
        <p:nvSpPr>
          <p:cNvPr id="50182" name="Text Box 6"/>
          <p:cNvSpPr txBox="1">
            <a:spLocks noChangeArrowheads="1"/>
          </p:cNvSpPr>
          <p:nvPr/>
        </p:nvSpPr>
        <p:spPr bwMode="auto">
          <a:xfrm>
            <a:off x="220980" y="609600"/>
            <a:ext cx="87706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Uranus is 31,764 miles in diameter and is approximately 1.8 billion miles from the Sun.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48132"/>
                                        </p:tgtEl>
                                        <p:attrNameLst>
                                          <p:attrName>style.visibility</p:attrName>
                                        </p:attrNameLst>
                                      </p:cBhvr>
                                      <p:to>
                                        <p:strVal val="visible"/>
                                      </p:to>
                                    </p:set>
                                    <p:anim calcmode="lin" valueType="num">
                                      <p:cBhvr additive="base">
                                        <p:cTn id="7" dur="1000" fill="hold"/>
                                        <p:tgtEl>
                                          <p:spTgt spid="48132"/>
                                        </p:tgtEl>
                                        <p:attrNameLst>
                                          <p:attrName>ppt_x</p:attrName>
                                        </p:attrNameLst>
                                      </p:cBhvr>
                                      <p:tavLst>
                                        <p:tav tm="0">
                                          <p:val>
                                            <p:strVal val="#ppt_x"/>
                                          </p:val>
                                        </p:tav>
                                        <p:tav tm="100000">
                                          <p:val>
                                            <p:strVal val="#ppt_x"/>
                                          </p:val>
                                        </p:tav>
                                      </p:tavLst>
                                    </p:anim>
                                    <p:anim calcmode="lin" valueType="num">
                                      <p:cBhvr additive="base">
                                        <p:cTn id="8" dur="1000" fill="hold"/>
                                        <p:tgtEl>
                                          <p:spTgt spid="4813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6" presetClass="entr" presetSubtype="37" fill="hold" grpId="0" nodeType="afterEffect">
                                  <p:stCondLst>
                                    <p:cond delay="2000"/>
                                  </p:stCondLst>
                                  <p:childTnLst>
                                    <p:set>
                                      <p:cBhvr>
                                        <p:cTn id="11" dur="1" fill="hold">
                                          <p:stCondLst>
                                            <p:cond delay="0"/>
                                          </p:stCondLst>
                                        </p:cTn>
                                        <p:tgtEl>
                                          <p:spTgt spid="50182"/>
                                        </p:tgtEl>
                                        <p:attrNameLst>
                                          <p:attrName>style.visibility</p:attrName>
                                        </p:attrNameLst>
                                      </p:cBhvr>
                                      <p:to>
                                        <p:strVal val="visible"/>
                                      </p:to>
                                    </p:set>
                                    <p:animEffect transition="in" filter="barn(outVertical)">
                                      <p:cBhvr>
                                        <p:cTn id="12" dur="50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P spid="5018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atavault\Astronomy\EAS\Powerpoint Presentations\Astronomy101\NewData\Neptu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68" y="666750"/>
            <a:ext cx="6191250" cy="6191250"/>
          </a:xfrm>
          <a:prstGeom prst="rect">
            <a:avLst/>
          </a:prstGeom>
          <a:noFill/>
          <a:extLst>
            <a:ext uri="{909E8E84-426E-40DD-AFC4-6F175D3DCCD1}">
              <a14:hiddenFill xmlns:a14="http://schemas.microsoft.com/office/drawing/2010/main">
                <a:solidFill>
                  <a:srgbClr val="FFFFFF"/>
                </a:solidFill>
              </a14:hiddenFill>
            </a:ext>
          </a:extLst>
        </p:spPr>
      </p:pic>
      <p:sp>
        <p:nvSpPr>
          <p:cNvPr id="50179" name="Rectangle 2"/>
          <p:cNvSpPr>
            <a:spLocks noGrp="1" noChangeArrowheads="1"/>
          </p:cNvSpPr>
          <p:nvPr>
            <p:ph type="title" idx="4294967295"/>
          </p:nvPr>
        </p:nvSpPr>
        <p:spPr>
          <a:xfrm>
            <a:off x="3276600" y="0"/>
            <a:ext cx="2895600" cy="685800"/>
          </a:xfrm>
        </p:spPr>
        <p:txBody>
          <a:bodyPr/>
          <a:lstStyle/>
          <a:p>
            <a:pPr eaLnBrk="1" hangingPunct="1"/>
            <a:r>
              <a:rPr lang="en-US" altLang="en-US" smtClean="0">
                <a:solidFill>
                  <a:schemeClr val="accent2"/>
                </a:solidFill>
              </a:rPr>
              <a:t>Neptune</a:t>
            </a:r>
          </a:p>
        </p:txBody>
      </p:sp>
      <p:sp>
        <p:nvSpPr>
          <p:cNvPr id="50180" name="Text Box 4"/>
          <p:cNvSpPr txBox="1">
            <a:spLocks noChangeArrowheads="1"/>
          </p:cNvSpPr>
          <p:nvPr/>
        </p:nvSpPr>
        <p:spPr bwMode="auto">
          <a:xfrm>
            <a:off x="4876800" y="990600"/>
            <a:ext cx="4114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Observations of Uranus showed irregularities in its orbit. This led to the discovery of the eighth planet Neptune in 1846. They found it exactly where their mathematical calculations said it would be.</a:t>
            </a:r>
          </a:p>
        </p:txBody>
      </p:sp>
      <p:sp>
        <p:nvSpPr>
          <p:cNvPr id="52229" name="Text Box 5"/>
          <p:cNvSpPr txBox="1">
            <a:spLocks noChangeArrowheads="1"/>
          </p:cNvSpPr>
          <p:nvPr/>
        </p:nvSpPr>
        <p:spPr bwMode="auto">
          <a:xfrm>
            <a:off x="4876800" y="3886200"/>
            <a:ext cx="4114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00"/>
                </a:solidFill>
              </a:rPr>
              <a:t>Neptune is just a little smaller than Uranus 30,764 miles in diameter and is approximately 2.8 billion miles from the Sun</a:t>
            </a:r>
            <a:r>
              <a:rPr lang="en-US" altLang="en-US" sz="2400" dirty="0" smtClean="0">
                <a:solidFill>
                  <a:srgbClr val="FFFF00"/>
                </a:solidFill>
              </a:rPr>
              <a:t>.</a:t>
            </a:r>
          </a:p>
          <a:p>
            <a:pPr eaLnBrk="1" hangingPunct="1">
              <a:spcBef>
                <a:spcPct val="50000"/>
              </a:spcBef>
              <a:buNone/>
            </a:pPr>
            <a:r>
              <a:rPr lang="en-US" altLang="en-US" sz="2400" dirty="0">
                <a:solidFill>
                  <a:srgbClr val="FFFF00"/>
                </a:solidFill>
              </a:rPr>
              <a:t>Neptune’s blue color comes from methane gas</a:t>
            </a:r>
            <a:r>
              <a:rPr lang="en-US" altLang="en-US" sz="2400" dirty="0" smtClean="0">
                <a:solidFill>
                  <a:srgbClr val="FFFF00"/>
                </a:solidFill>
              </a:rPr>
              <a:t>.</a:t>
            </a:r>
            <a:endParaRPr lang="en-US" altLang="en-US" sz="2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6" presetClass="entr" presetSubtype="26" fill="hold" grpId="0" nodeType="afterEffect">
                                  <p:stCondLst>
                                    <p:cond delay="1000"/>
                                  </p:stCondLst>
                                  <p:childTnLst>
                                    <p:set>
                                      <p:cBhvr>
                                        <p:cTn id="12" dur="1" fill="hold">
                                          <p:stCondLst>
                                            <p:cond delay="0"/>
                                          </p:stCondLst>
                                        </p:cTn>
                                        <p:tgtEl>
                                          <p:spTgt spid="50180"/>
                                        </p:tgtEl>
                                        <p:attrNameLst>
                                          <p:attrName>style.visibility</p:attrName>
                                        </p:attrNameLst>
                                      </p:cBhvr>
                                      <p:to>
                                        <p:strVal val="visible"/>
                                      </p:to>
                                    </p:set>
                                    <p:animEffect transition="in" filter="barn(inHorizontal)">
                                      <p:cBhvr>
                                        <p:cTn id="13" dur="1000"/>
                                        <p:tgtEl>
                                          <p:spTgt spid="50180"/>
                                        </p:tgtEl>
                                      </p:cBhvr>
                                    </p:animEffect>
                                  </p:childTnLst>
                                </p:cTn>
                              </p:par>
                            </p:childTnLst>
                          </p:cTn>
                        </p:par>
                        <p:par>
                          <p:cTn id="14" fill="hold">
                            <p:stCondLst>
                              <p:cond delay="3500"/>
                            </p:stCondLst>
                            <p:childTnLst>
                              <p:par>
                                <p:cTn id="15" presetID="16" presetClass="entr" presetSubtype="21" fill="hold" grpId="0" nodeType="afterEffect">
                                  <p:stCondLst>
                                    <p:cond delay="0"/>
                                  </p:stCondLst>
                                  <p:childTnLst>
                                    <p:set>
                                      <p:cBhvr>
                                        <p:cTn id="16" dur="1" fill="hold">
                                          <p:stCondLst>
                                            <p:cond delay="0"/>
                                          </p:stCondLst>
                                        </p:cTn>
                                        <p:tgtEl>
                                          <p:spTgt spid="52229"/>
                                        </p:tgtEl>
                                        <p:attrNameLst>
                                          <p:attrName>style.visibility</p:attrName>
                                        </p:attrNameLst>
                                      </p:cBhvr>
                                      <p:to>
                                        <p:strVal val="visible"/>
                                      </p:to>
                                    </p:set>
                                    <p:animEffect transition="in" filter="barn(inVertical)">
                                      <p:cBhvr>
                                        <p:cTn id="17" dur="10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5222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Datavault\Astronomy\EAS\Powerpoint Presentations\Astronomy101\NewData\Tri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9618" y="1543895"/>
            <a:ext cx="4991100" cy="3884510"/>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2"/>
          <p:cNvSpPr>
            <a:spLocks noGrp="1" noChangeArrowheads="1"/>
          </p:cNvSpPr>
          <p:nvPr>
            <p:ph type="title" idx="4294967295"/>
          </p:nvPr>
        </p:nvSpPr>
        <p:spPr>
          <a:xfrm>
            <a:off x="76200" y="0"/>
            <a:ext cx="8991600" cy="609600"/>
          </a:xfrm>
        </p:spPr>
        <p:txBody>
          <a:bodyPr/>
          <a:lstStyle/>
          <a:p>
            <a:pPr eaLnBrk="1" hangingPunct="1"/>
            <a:r>
              <a:rPr lang="en-US" altLang="en-US" b="1" dirty="0" smtClean="0">
                <a:solidFill>
                  <a:schemeClr val="accent2"/>
                </a:solidFill>
              </a:rPr>
              <a:t>Neptune’s Moon Triton</a:t>
            </a:r>
          </a:p>
        </p:txBody>
      </p:sp>
      <p:sp>
        <p:nvSpPr>
          <p:cNvPr id="51204" name="Text Box 3"/>
          <p:cNvSpPr txBox="1">
            <a:spLocks noChangeArrowheads="1"/>
          </p:cNvSpPr>
          <p:nvPr/>
        </p:nvSpPr>
        <p:spPr bwMode="auto">
          <a:xfrm>
            <a:off x="3903944" y="685800"/>
            <a:ext cx="50480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sz="2400" dirty="0" smtClean="0">
                <a:solidFill>
                  <a:srgbClr val="FFFF00"/>
                </a:solidFill>
              </a:rPr>
              <a:t>Triton </a:t>
            </a:r>
            <a:r>
              <a:rPr lang="en-US" sz="2400" dirty="0">
                <a:solidFill>
                  <a:srgbClr val="FFFF00"/>
                </a:solidFill>
              </a:rPr>
              <a:t>is the largest of Neptune's 13 moons</a:t>
            </a:r>
            <a:r>
              <a:rPr lang="en-US" sz="2400" dirty="0" smtClean="0">
                <a:solidFill>
                  <a:srgbClr val="FFFF00"/>
                </a:solidFill>
              </a:rPr>
              <a:t>. There is one additional provisional moon making 14 total.</a:t>
            </a:r>
          </a:p>
          <a:p>
            <a:pPr eaLnBrk="1" hangingPunct="1">
              <a:spcBef>
                <a:spcPct val="50000"/>
              </a:spcBef>
              <a:buFontTx/>
              <a:buNone/>
            </a:pPr>
            <a:r>
              <a:rPr lang="en-US" sz="2400" dirty="0" smtClean="0">
                <a:solidFill>
                  <a:srgbClr val="FFFF00"/>
                </a:solidFill>
              </a:rPr>
              <a:t>Triton </a:t>
            </a:r>
            <a:r>
              <a:rPr lang="en-US" sz="2400" dirty="0">
                <a:solidFill>
                  <a:srgbClr val="FFFF00"/>
                </a:solidFill>
              </a:rPr>
              <a:t>is unusual because it is the only large moon in our solar system that orbits in the opposite direction of its planet's </a:t>
            </a:r>
            <a:r>
              <a:rPr lang="en-US" sz="2400" dirty="0" smtClean="0">
                <a:solidFill>
                  <a:srgbClr val="FFFF00"/>
                </a:solidFill>
              </a:rPr>
              <a:t>rotation – a </a:t>
            </a:r>
            <a:r>
              <a:rPr lang="en-US" sz="2400" dirty="0">
                <a:solidFill>
                  <a:srgbClr val="FFFF00"/>
                </a:solidFill>
              </a:rPr>
              <a:t>retrograde orbit.</a:t>
            </a:r>
            <a:endParaRPr lang="en-US" altLang="en-US" sz="2400" dirty="0">
              <a:solidFill>
                <a:srgbClr val="FFFF00"/>
              </a:solidFill>
            </a:endParaRPr>
          </a:p>
        </p:txBody>
      </p:sp>
      <p:sp>
        <p:nvSpPr>
          <p:cNvPr id="53252" name="Text Box 4"/>
          <p:cNvSpPr txBox="1">
            <a:spLocks noChangeArrowheads="1"/>
          </p:cNvSpPr>
          <p:nvPr/>
        </p:nvSpPr>
        <p:spPr bwMode="auto">
          <a:xfrm>
            <a:off x="3886200" y="3581400"/>
            <a:ext cx="50658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sz="2400" dirty="0" smtClean="0">
                <a:solidFill>
                  <a:srgbClr val="FFFF00"/>
                </a:solidFill>
              </a:rPr>
              <a:t>Voyager 2 – is the </a:t>
            </a:r>
            <a:r>
              <a:rPr lang="en-US" sz="2400" dirty="0">
                <a:solidFill>
                  <a:srgbClr val="FFFF00"/>
                </a:solidFill>
              </a:rPr>
              <a:t>only spacecraft to fly past Neptune and </a:t>
            </a:r>
            <a:r>
              <a:rPr lang="en-US" sz="2400" dirty="0" smtClean="0">
                <a:solidFill>
                  <a:srgbClr val="FFFF00"/>
                </a:solidFill>
              </a:rPr>
              <a:t>Triton – found </a:t>
            </a:r>
            <a:r>
              <a:rPr lang="en-US" sz="2400" dirty="0">
                <a:solidFill>
                  <a:srgbClr val="FFFF00"/>
                </a:solidFill>
              </a:rPr>
              <a:t>surface temperatures of -391degrees Fahrenheit (-235 degrees Celsius). During its 1989 flyby, Voyager 2 also found Triton has active geysers, making it one of the few geologically active moons in our solar system.</a:t>
            </a:r>
            <a:endParaRPr lang="en-US" altLang="en-US" sz="2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50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1000"/>
                                  </p:stCondLst>
                                  <p:childTnLst>
                                    <p:set>
                                      <p:cBhvr>
                                        <p:cTn id="12" dur="1" fill="hold">
                                          <p:stCondLst>
                                            <p:cond delay="0"/>
                                          </p:stCondLst>
                                        </p:cTn>
                                        <p:tgtEl>
                                          <p:spTgt spid="51204"/>
                                        </p:tgtEl>
                                        <p:attrNameLst>
                                          <p:attrName>style.visibility</p:attrName>
                                        </p:attrNameLst>
                                      </p:cBhvr>
                                      <p:to>
                                        <p:strVal val="visible"/>
                                      </p:to>
                                    </p:set>
                                    <p:animEffect transition="in" filter="fade">
                                      <p:cBhvr>
                                        <p:cTn id="13" dur="1000"/>
                                        <p:tgtEl>
                                          <p:spTgt spid="51204"/>
                                        </p:tgtEl>
                                      </p:cBhvr>
                                    </p:animEffect>
                                    <p:anim calcmode="lin" valueType="num">
                                      <p:cBhvr>
                                        <p:cTn id="14" dur="1000" fill="hold"/>
                                        <p:tgtEl>
                                          <p:spTgt spid="51204"/>
                                        </p:tgtEl>
                                        <p:attrNameLst>
                                          <p:attrName>ppt_x</p:attrName>
                                        </p:attrNameLst>
                                      </p:cBhvr>
                                      <p:tavLst>
                                        <p:tav tm="0">
                                          <p:val>
                                            <p:strVal val="#ppt_x"/>
                                          </p:val>
                                        </p:tav>
                                        <p:tav tm="100000">
                                          <p:val>
                                            <p:strVal val="#ppt_x"/>
                                          </p:val>
                                        </p:tav>
                                      </p:tavLst>
                                    </p:anim>
                                    <p:anim calcmode="lin" valueType="num">
                                      <p:cBhvr>
                                        <p:cTn id="15" dur="1000" fill="hold"/>
                                        <p:tgtEl>
                                          <p:spTgt spid="51204"/>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grpId="0" nodeType="afterEffect">
                                  <p:stCondLst>
                                    <p:cond delay="2000"/>
                                  </p:stCondLst>
                                  <p:childTnLst>
                                    <p:set>
                                      <p:cBhvr>
                                        <p:cTn id="18" dur="1" fill="hold">
                                          <p:stCondLst>
                                            <p:cond delay="0"/>
                                          </p:stCondLst>
                                        </p:cTn>
                                        <p:tgtEl>
                                          <p:spTgt spid="53252"/>
                                        </p:tgtEl>
                                        <p:attrNameLst>
                                          <p:attrName>style.visibility</p:attrName>
                                        </p:attrNameLst>
                                      </p:cBhvr>
                                      <p:to>
                                        <p:strVal val="visible"/>
                                      </p:to>
                                    </p:set>
                                    <p:animEffect transition="in" filter="fade">
                                      <p:cBhvr>
                                        <p:cTn id="19" dur="1000"/>
                                        <p:tgtEl>
                                          <p:spTgt spid="53252"/>
                                        </p:tgtEl>
                                      </p:cBhvr>
                                    </p:animEffect>
                                    <p:anim calcmode="lin" valueType="num">
                                      <p:cBhvr>
                                        <p:cTn id="20" dur="1000" fill="hold"/>
                                        <p:tgtEl>
                                          <p:spTgt spid="53252"/>
                                        </p:tgtEl>
                                        <p:attrNameLst>
                                          <p:attrName>ppt_x</p:attrName>
                                        </p:attrNameLst>
                                      </p:cBhvr>
                                      <p:tavLst>
                                        <p:tav tm="0">
                                          <p:val>
                                            <p:strVal val="#ppt_x"/>
                                          </p:val>
                                        </p:tav>
                                        <p:tav tm="100000">
                                          <p:val>
                                            <p:strVal val="#ppt_x"/>
                                          </p:val>
                                        </p:tav>
                                      </p:tavLst>
                                    </p:anim>
                                    <p:anim calcmode="lin" valueType="num">
                                      <p:cBhvr>
                                        <p:cTn id="21" dur="1000" fill="hold"/>
                                        <p:tgtEl>
                                          <p:spTgt spid="53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P spid="5325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Datavault\Astronomy\EAS\Powerpoint Presentations\Astronomy101\NewHorizons\nh-pluto-charon-v2-10-1-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567" y="699140"/>
            <a:ext cx="6151867" cy="6151867"/>
          </a:xfrm>
          <a:prstGeom prst="rect">
            <a:avLst/>
          </a:prstGeom>
          <a:noFill/>
          <a:extLst>
            <a:ext uri="{909E8E84-426E-40DD-AFC4-6F175D3DCCD1}">
              <a14:hiddenFill xmlns:a14="http://schemas.microsoft.com/office/drawing/2010/main">
                <a:solidFill>
                  <a:srgbClr val="FFFFFF"/>
                </a:solidFill>
              </a14:hiddenFill>
            </a:ext>
          </a:extLst>
        </p:spPr>
      </p:pic>
      <p:sp>
        <p:nvSpPr>
          <p:cNvPr id="52226" name="Rectangle 2"/>
          <p:cNvSpPr>
            <a:spLocks noGrp="1" noChangeArrowheads="1"/>
          </p:cNvSpPr>
          <p:nvPr>
            <p:ph type="title" idx="4294967295"/>
          </p:nvPr>
        </p:nvSpPr>
        <p:spPr>
          <a:xfrm>
            <a:off x="3352800" y="0"/>
            <a:ext cx="2362200" cy="533400"/>
          </a:xfrm>
        </p:spPr>
        <p:txBody>
          <a:bodyPr/>
          <a:lstStyle/>
          <a:p>
            <a:pPr eaLnBrk="1" hangingPunct="1"/>
            <a:r>
              <a:rPr lang="en-US" altLang="en-US" smtClean="0">
                <a:solidFill>
                  <a:schemeClr val="bg1"/>
                </a:solidFill>
              </a:rPr>
              <a:t>Pluto</a:t>
            </a:r>
          </a:p>
        </p:txBody>
      </p:sp>
      <p:sp>
        <p:nvSpPr>
          <p:cNvPr id="54277" name="Text Box 5"/>
          <p:cNvSpPr txBox="1">
            <a:spLocks noChangeArrowheads="1"/>
          </p:cNvSpPr>
          <p:nvPr/>
        </p:nvSpPr>
        <p:spPr bwMode="auto">
          <a:xfrm>
            <a:off x="5029200" y="699140"/>
            <a:ext cx="39639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Just as Neptune changes the orbit of Uranus, Something was affecting the orbit of Neptune.  Astronomers worked out the math and began to look for </a:t>
            </a:r>
            <a:r>
              <a:rPr lang="en-US" altLang="en-US" sz="2400" dirty="0" smtClean="0">
                <a:solidFill>
                  <a:schemeClr val="bg1"/>
                </a:solidFill>
              </a:rPr>
              <a:t>Pluto. </a:t>
            </a:r>
            <a:r>
              <a:rPr lang="en-US" altLang="en-US" sz="2400" dirty="0">
                <a:solidFill>
                  <a:schemeClr val="bg1"/>
                </a:solidFill>
              </a:rPr>
              <a:t>Percival Lowell searched with no avail. He was looking for a gas giant like Uranus and Neptune. He had indeed photographed </a:t>
            </a:r>
            <a:r>
              <a:rPr lang="en-US" altLang="en-US" sz="2400" dirty="0" smtClean="0">
                <a:solidFill>
                  <a:schemeClr val="bg1"/>
                </a:solidFill>
              </a:rPr>
              <a:t>Pluto, </a:t>
            </a:r>
            <a:r>
              <a:rPr lang="en-US" altLang="en-US" sz="2400" dirty="0">
                <a:solidFill>
                  <a:schemeClr val="bg1"/>
                </a:solidFill>
              </a:rPr>
              <a:t>but it was a very tiny planet.</a:t>
            </a:r>
          </a:p>
        </p:txBody>
      </p:sp>
      <p:sp>
        <p:nvSpPr>
          <p:cNvPr id="54278" name="Text Box 6"/>
          <p:cNvSpPr txBox="1">
            <a:spLocks noChangeArrowheads="1"/>
          </p:cNvSpPr>
          <p:nvPr/>
        </p:nvSpPr>
        <p:spPr bwMode="auto">
          <a:xfrm>
            <a:off x="5029200" y="5410200"/>
            <a:ext cx="39639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It was not until 1930 that Pluto was discovered by Clyde Tombaugh. </a:t>
            </a:r>
          </a:p>
        </p:txBody>
      </p:sp>
      <p:sp>
        <p:nvSpPr>
          <p:cNvPr id="54279" name="Text Box 7"/>
          <p:cNvSpPr txBox="1">
            <a:spLocks noChangeArrowheads="1"/>
          </p:cNvSpPr>
          <p:nvPr/>
        </p:nvSpPr>
        <p:spPr bwMode="auto">
          <a:xfrm>
            <a:off x="76200" y="699140"/>
            <a:ext cx="434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Pluto’s 1</a:t>
            </a:r>
            <a:r>
              <a:rPr lang="en-US" altLang="en-US" sz="2400" baseline="30000" dirty="0">
                <a:solidFill>
                  <a:schemeClr val="bg1"/>
                </a:solidFill>
              </a:rPr>
              <a:t>st</a:t>
            </a:r>
            <a:r>
              <a:rPr lang="en-US" altLang="en-US" sz="2400" dirty="0">
                <a:solidFill>
                  <a:schemeClr val="bg1"/>
                </a:solidFill>
              </a:rPr>
              <a:t> and largest moon Charon was not discovered until 1978.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54277"/>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2500"/>
                                  </p:stCondLst>
                                  <p:childTnLst>
                                    <p:set>
                                      <p:cBhvr>
                                        <p:cTn id="9" dur="1" fill="hold">
                                          <p:stCondLst>
                                            <p:cond delay="499"/>
                                          </p:stCondLst>
                                        </p:cTn>
                                        <p:tgtEl>
                                          <p:spTgt spid="54278"/>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utoUpdateAnimBg="0"/>
      <p:bldP spid="54278" grpId="0" autoUpdateAnimBg="0"/>
      <p:bldP spid="5427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89531"/>
          </a:xfrm>
          <a:prstGeom prst="rect">
            <a:avLst/>
          </a:prstGeom>
        </p:spPr>
      </p:pic>
      <p:sp>
        <p:nvSpPr>
          <p:cNvPr id="3" name="TextBox 2"/>
          <p:cNvSpPr txBox="1"/>
          <p:nvPr/>
        </p:nvSpPr>
        <p:spPr>
          <a:xfrm>
            <a:off x="285750" y="4690182"/>
            <a:ext cx="8572500" cy="707886"/>
          </a:xfrm>
          <a:prstGeom prst="rect">
            <a:avLst/>
          </a:prstGeom>
          <a:noFill/>
        </p:spPr>
        <p:txBody>
          <a:bodyPr wrap="square" rtlCol="0">
            <a:spAutoFit/>
          </a:bodyPr>
          <a:lstStyle/>
          <a:p>
            <a:pPr algn="ctr"/>
            <a:r>
              <a:rPr lang="en-US" b="1" dirty="0">
                <a:solidFill>
                  <a:srgbClr val="FFFF00"/>
                </a:solidFill>
              </a:rPr>
              <a:t>Binoculars</a:t>
            </a:r>
          </a:p>
        </p:txBody>
      </p:sp>
      <p:sp>
        <p:nvSpPr>
          <p:cNvPr id="4" name="TextBox 3"/>
          <p:cNvSpPr txBox="1"/>
          <p:nvPr/>
        </p:nvSpPr>
        <p:spPr>
          <a:xfrm>
            <a:off x="135038" y="5410200"/>
            <a:ext cx="8718988" cy="707886"/>
          </a:xfrm>
          <a:prstGeom prst="rect">
            <a:avLst/>
          </a:prstGeom>
          <a:noFill/>
        </p:spPr>
        <p:txBody>
          <a:bodyPr wrap="square" rtlCol="0">
            <a:spAutoFit/>
          </a:bodyPr>
          <a:lstStyle/>
          <a:p>
            <a:pPr algn="ctr"/>
            <a:r>
              <a:rPr lang="en-US" b="1" dirty="0" smtClean="0">
                <a:solidFill>
                  <a:srgbClr val="FFFF00"/>
                </a:solidFill>
              </a:rPr>
              <a:t>Side by Side Refractors</a:t>
            </a:r>
            <a:endParaRPr lang="en-US" b="1" dirty="0">
              <a:solidFill>
                <a:srgbClr val="FFFF00"/>
              </a:solidFill>
            </a:endParaRPr>
          </a:p>
        </p:txBody>
      </p:sp>
      <p:sp>
        <p:nvSpPr>
          <p:cNvPr id="5" name="TextBox 4"/>
          <p:cNvSpPr txBox="1"/>
          <p:nvPr/>
        </p:nvSpPr>
        <p:spPr>
          <a:xfrm>
            <a:off x="281527" y="6019800"/>
            <a:ext cx="8572499" cy="707886"/>
          </a:xfrm>
          <a:prstGeom prst="rect">
            <a:avLst/>
          </a:prstGeom>
          <a:noFill/>
        </p:spPr>
        <p:txBody>
          <a:bodyPr wrap="square" rtlCol="0">
            <a:spAutoFit/>
          </a:bodyPr>
          <a:lstStyle/>
          <a:p>
            <a:pPr algn="ctr"/>
            <a:r>
              <a:rPr lang="en-US" b="1" dirty="0" smtClean="0">
                <a:solidFill>
                  <a:srgbClr val="FFFF00"/>
                </a:solidFill>
              </a:rPr>
              <a:t>Aide of Adapter Mounts to Tripod</a:t>
            </a:r>
            <a:endParaRPr lang="en-US" b="1" dirty="0">
              <a:solidFill>
                <a:srgbClr val="FFFF00"/>
              </a:solidFill>
            </a:endParaRPr>
          </a:p>
        </p:txBody>
      </p:sp>
      <p:sp>
        <p:nvSpPr>
          <p:cNvPr id="6" name="Rectangle 5"/>
          <p:cNvSpPr/>
          <p:nvPr/>
        </p:nvSpPr>
        <p:spPr>
          <a:xfrm>
            <a:off x="6553200" y="246442"/>
            <a:ext cx="1981200" cy="338554"/>
          </a:xfrm>
          <a:prstGeom prst="rect">
            <a:avLst/>
          </a:prstGeom>
        </p:spPr>
        <p:txBody>
          <a:bodyPr wrap="square">
            <a:spAutoFit/>
          </a:bodyPr>
          <a:lstStyle/>
          <a:p>
            <a:pPr lvl="0"/>
            <a:r>
              <a:rPr lang="en-US" sz="1600" b="1" dirty="0">
                <a:solidFill>
                  <a:srgbClr val="FFFF00"/>
                </a:solidFill>
              </a:rPr>
              <a:t>Photo by Dave </a:t>
            </a:r>
            <a:r>
              <a:rPr lang="en-US" sz="1600" b="1" dirty="0" err="1">
                <a:solidFill>
                  <a:srgbClr val="FFFF00"/>
                </a:solidFill>
              </a:rPr>
              <a:t>Kube</a:t>
            </a:r>
            <a:endParaRPr lang="en-US" sz="1600" b="1" dirty="0">
              <a:solidFill>
                <a:srgbClr val="FFFF00"/>
              </a:solidFill>
            </a:endParaRPr>
          </a:p>
        </p:txBody>
      </p:sp>
      <p:sp>
        <p:nvSpPr>
          <p:cNvPr id="7" name="TextBox 6"/>
          <p:cNvSpPr txBox="1"/>
          <p:nvPr/>
        </p:nvSpPr>
        <p:spPr>
          <a:xfrm>
            <a:off x="0" y="292608"/>
            <a:ext cx="1998562" cy="584775"/>
          </a:xfrm>
          <a:prstGeom prst="rect">
            <a:avLst/>
          </a:prstGeom>
          <a:noFill/>
        </p:spPr>
        <p:txBody>
          <a:bodyPr wrap="square" rtlCol="0">
            <a:spAutoFit/>
          </a:bodyPr>
          <a:lstStyle/>
          <a:p>
            <a:r>
              <a:rPr lang="en-US" sz="1600" b="1" dirty="0" err="1" smtClean="0">
                <a:solidFill>
                  <a:srgbClr val="FFFF00"/>
                </a:solidFill>
              </a:rPr>
              <a:t>Celestron</a:t>
            </a:r>
            <a:r>
              <a:rPr lang="en-US" sz="1600" b="1" dirty="0" smtClean="0">
                <a:solidFill>
                  <a:srgbClr val="FFFF00"/>
                </a:solidFill>
              </a:rPr>
              <a:t> 70mm 10-18x zoom Binoculars</a:t>
            </a:r>
            <a:endParaRPr lang="en-US" sz="1600" b="1" dirty="0">
              <a:solidFill>
                <a:srgbClr val="FFFF00"/>
              </a:solidFill>
            </a:endParaRPr>
          </a:p>
        </p:txBody>
      </p:sp>
      <p:sp>
        <p:nvSpPr>
          <p:cNvPr id="8" name="TextBox 7"/>
          <p:cNvSpPr txBox="1"/>
          <p:nvPr/>
        </p:nvSpPr>
        <p:spPr>
          <a:xfrm>
            <a:off x="135038" y="1371600"/>
            <a:ext cx="1693762" cy="830997"/>
          </a:xfrm>
          <a:prstGeom prst="rect">
            <a:avLst/>
          </a:prstGeom>
          <a:noFill/>
        </p:spPr>
        <p:txBody>
          <a:bodyPr wrap="square" rtlCol="0">
            <a:spAutoFit/>
          </a:bodyPr>
          <a:lstStyle/>
          <a:p>
            <a:r>
              <a:rPr lang="en-US" sz="1600" b="1" dirty="0" smtClean="0">
                <a:solidFill>
                  <a:srgbClr val="FFFF00"/>
                </a:solidFill>
              </a:rPr>
              <a:t>Camera Tripod and Binocular Adapter</a:t>
            </a:r>
            <a:endParaRPr lang="en-US" sz="1600" b="1" dirty="0">
              <a:solidFill>
                <a:srgbClr val="FFFF00"/>
              </a:solidFill>
            </a:endParaRPr>
          </a:p>
        </p:txBody>
      </p:sp>
    </p:spTree>
    <p:extLst>
      <p:ext uri="{BB962C8B-B14F-4D97-AF65-F5344CB8AC3E}">
        <p14:creationId xmlns:p14="http://schemas.microsoft.com/office/powerpoint/2010/main" val="405836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grpId="0" nodeType="after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4" fill="hold" grpId="0" nodeType="after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atavault\Astronomy\EAS\Powerpoint Presentations\Astronomy101\NewHorizons\nh-pluto_moons_family_portra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9" y="-228600"/>
            <a:ext cx="9174429" cy="5164472"/>
          </a:xfrm>
          <a:prstGeom prst="rect">
            <a:avLst/>
          </a:prstGeom>
          <a:noFill/>
          <a:extLst>
            <a:ext uri="{909E8E84-426E-40DD-AFC4-6F175D3DCCD1}">
              <a14:hiddenFill xmlns:a14="http://schemas.microsoft.com/office/drawing/2010/main">
                <a:solidFill>
                  <a:srgbClr val="FFFFFF"/>
                </a:solidFill>
              </a14:hiddenFill>
            </a:ext>
          </a:extLst>
        </p:spPr>
      </p:pic>
      <p:sp>
        <p:nvSpPr>
          <p:cNvPr id="53251" name="Text Box 3"/>
          <p:cNvSpPr txBox="1">
            <a:spLocks noChangeArrowheads="1"/>
          </p:cNvSpPr>
          <p:nvPr/>
        </p:nvSpPr>
        <p:spPr bwMode="auto">
          <a:xfrm>
            <a:off x="228600" y="5045575"/>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sz="2400" b="1" dirty="0">
                <a:solidFill>
                  <a:srgbClr val="FFFF00"/>
                </a:solidFill>
                <a:latin typeface="CIDFont+F1"/>
              </a:rPr>
              <a:t>This composite image shows a sliver of Pluto’s large moon, Charon, </a:t>
            </a:r>
            <a:r>
              <a:rPr lang="en-US" sz="2400" b="1" dirty="0" smtClean="0">
                <a:solidFill>
                  <a:srgbClr val="FFFF00"/>
                </a:solidFill>
                <a:latin typeface="CIDFont+F1"/>
              </a:rPr>
              <a:t>and all </a:t>
            </a:r>
            <a:r>
              <a:rPr lang="en-US" sz="2400" b="1" dirty="0">
                <a:solidFill>
                  <a:srgbClr val="FFFF00"/>
                </a:solidFill>
                <a:latin typeface="CIDFont+F1"/>
              </a:rPr>
              <a:t>four of Pluto’s small moons, as resolved by the Long Range Reconnaissance </a:t>
            </a:r>
            <a:r>
              <a:rPr lang="en-US" sz="2400" b="1" dirty="0" smtClean="0">
                <a:solidFill>
                  <a:srgbClr val="FFFF00"/>
                </a:solidFill>
                <a:latin typeface="CIDFont+F1"/>
              </a:rPr>
              <a:t>Imager </a:t>
            </a:r>
            <a:r>
              <a:rPr lang="en-US" sz="2400" b="1" dirty="0">
                <a:solidFill>
                  <a:srgbClr val="FFFF00"/>
                </a:solidFill>
                <a:latin typeface="CIDFont+F1"/>
              </a:rPr>
              <a:t>(LORRI) on </a:t>
            </a:r>
            <a:r>
              <a:rPr lang="en-US" sz="2400" b="1" dirty="0" smtClean="0">
                <a:solidFill>
                  <a:srgbClr val="FFFF00"/>
                </a:solidFill>
                <a:latin typeface="CIDFont+F1"/>
              </a:rPr>
              <a:t>the New </a:t>
            </a:r>
            <a:r>
              <a:rPr lang="en-US" sz="2400" b="1" dirty="0">
                <a:solidFill>
                  <a:srgbClr val="FFFF00"/>
                </a:solidFill>
                <a:latin typeface="CIDFont+F1"/>
              </a:rPr>
              <a:t>Horizons spacecraft.</a:t>
            </a:r>
            <a:endParaRPr lang="en-US" altLang="en-US" sz="2400" b="1" dirty="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Y:\Astronomy Data Sheets\Comet Neat c2001 Q4 -WIYN 0.9 meter at kitt peak may7 2004-2004-52-a-full_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5715000"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title" idx="4294967295"/>
          </p:nvPr>
        </p:nvSpPr>
        <p:spPr>
          <a:xfrm>
            <a:off x="3352800" y="0"/>
            <a:ext cx="2667000" cy="533400"/>
          </a:xfrm>
        </p:spPr>
        <p:txBody>
          <a:bodyPr/>
          <a:lstStyle/>
          <a:p>
            <a:pPr eaLnBrk="1" hangingPunct="1"/>
            <a:r>
              <a:rPr lang="en-US" altLang="en-US" smtClean="0">
                <a:solidFill>
                  <a:schemeClr val="bg1"/>
                </a:solidFill>
              </a:rPr>
              <a:t>Comets</a:t>
            </a:r>
          </a:p>
        </p:txBody>
      </p:sp>
      <p:sp>
        <p:nvSpPr>
          <p:cNvPr id="57349" name="Text Box 5"/>
          <p:cNvSpPr txBox="1">
            <a:spLocks noChangeArrowheads="1"/>
          </p:cNvSpPr>
          <p:nvPr/>
        </p:nvSpPr>
        <p:spPr bwMode="auto">
          <a:xfrm>
            <a:off x="4953000" y="990600"/>
            <a:ext cx="403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Comets are made of materials left over from the formation of the Solar system.</a:t>
            </a:r>
          </a:p>
        </p:txBody>
      </p:sp>
      <p:sp>
        <p:nvSpPr>
          <p:cNvPr id="55301" name="Text Box 6"/>
          <p:cNvSpPr txBox="1">
            <a:spLocks noChangeArrowheads="1"/>
          </p:cNvSpPr>
          <p:nvPr/>
        </p:nvSpPr>
        <p:spPr bwMode="auto">
          <a:xfrm>
            <a:off x="4953000" y="4694317"/>
            <a:ext cx="3962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200" dirty="0">
                <a:solidFill>
                  <a:schemeClr val="bg1"/>
                </a:solidFill>
              </a:rPr>
              <a:t>Comet Neat C/2001 Q4   May 7, 2004 taken by the Hubble Telescope</a:t>
            </a:r>
          </a:p>
        </p:txBody>
      </p:sp>
      <p:sp>
        <p:nvSpPr>
          <p:cNvPr id="57352" name="Text Box 8"/>
          <p:cNvSpPr txBox="1">
            <a:spLocks noChangeArrowheads="1"/>
          </p:cNvSpPr>
          <p:nvPr/>
        </p:nvSpPr>
        <p:spPr bwMode="auto">
          <a:xfrm>
            <a:off x="5029200" y="2391568"/>
            <a:ext cx="3962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chemeClr val="bg1"/>
                </a:solidFill>
              </a:rPr>
              <a:t>Most </a:t>
            </a:r>
            <a:r>
              <a:rPr lang="en-US" altLang="en-US" sz="2400" dirty="0" smtClean="0">
                <a:solidFill>
                  <a:schemeClr val="bg1"/>
                </a:solidFill>
              </a:rPr>
              <a:t>newly discovered </a:t>
            </a:r>
            <a:r>
              <a:rPr lang="en-US" altLang="en-US" sz="2400" dirty="0">
                <a:solidFill>
                  <a:schemeClr val="bg1"/>
                </a:solidFill>
              </a:rPr>
              <a:t>comets collide with the sun and never return.  Some of these comets return again and again.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57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utoUpdateAnimBg="0"/>
      <p:bldP spid="57352"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3429000" y="0"/>
            <a:ext cx="2590800" cy="609600"/>
          </a:xfrm>
        </p:spPr>
        <p:txBody>
          <a:bodyPr/>
          <a:lstStyle/>
          <a:p>
            <a:pPr eaLnBrk="1" hangingPunct="1"/>
            <a:r>
              <a:rPr lang="en-US" altLang="en-US" smtClean="0">
                <a:solidFill>
                  <a:schemeClr val="bg1"/>
                </a:solidFill>
              </a:rPr>
              <a:t>Comets</a:t>
            </a:r>
          </a:p>
        </p:txBody>
      </p:sp>
      <p:pic>
        <p:nvPicPr>
          <p:cNvPr id="56323" name="Picture 3" descr="Y:\Astronomy Data Sheets\comet Hale-Bo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24063"/>
            <a:ext cx="6934200"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2819400" y="5943600"/>
            <a:ext cx="2971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b="1" dirty="0">
                <a:solidFill>
                  <a:srgbClr val="FFFF00"/>
                </a:solidFill>
              </a:rPr>
              <a:t>Comet Hale-Bopp  </a:t>
            </a:r>
            <a:r>
              <a:rPr lang="en-US" altLang="en-US" sz="1800" b="1" dirty="0">
                <a:solidFill>
                  <a:srgbClr val="FFFF00"/>
                </a:solidFill>
              </a:rPr>
              <a:t>Photo by Scott Conner</a:t>
            </a:r>
          </a:p>
        </p:txBody>
      </p:sp>
      <p:sp>
        <p:nvSpPr>
          <p:cNvPr id="56325" name="Text Box 5"/>
          <p:cNvSpPr txBox="1">
            <a:spLocks noChangeArrowheads="1"/>
          </p:cNvSpPr>
          <p:nvPr/>
        </p:nvSpPr>
        <p:spPr bwMode="auto">
          <a:xfrm>
            <a:off x="0" y="762000"/>
            <a:ext cx="8839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chemeClr val="bg1"/>
                </a:solidFill>
              </a:rPr>
              <a:t>Some comets have a short period and come back every few years, but others are long period comets and come back after decades, Centuries, or </a:t>
            </a:r>
            <a:r>
              <a:rPr lang="en-US" altLang="en-US" sz="2400">
                <a:solidFill>
                  <a:schemeClr val="bg1"/>
                </a:solidFill>
                <a:cs typeface="Times New Roman" pitchFamily="18" charset="0"/>
              </a:rPr>
              <a:t>Millenniums</a:t>
            </a:r>
            <a:r>
              <a:rPr lang="en-US" altLang="en-US" sz="2400">
                <a:solidFill>
                  <a:schemeClr val="bg1"/>
                </a:solidFill>
              </a:rPr>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Y:\Ken's Astronomy Slides\slide46 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3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2"/>
          <p:cNvSpPr>
            <a:spLocks noGrp="1" noChangeArrowheads="1"/>
          </p:cNvSpPr>
          <p:nvPr>
            <p:ph type="title" idx="4294967295"/>
          </p:nvPr>
        </p:nvSpPr>
        <p:spPr>
          <a:xfrm>
            <a:off x="3657600" y="0"/>
            <a:ext cx="1752600" cy="533400"/>
          </a:xfrm>
          <a:solidFill>
            <a:schemeClr val="tx1"/>
          </a:solidFill>
        </p:spPr>
        <p:txBody>
          <a:bodyPr/>
          <a:lstStyle/>
          <a:p>
            <a:pPr eaLnBrk="1" hangingPunct="1"/>
            <a:r>
              <a:rPr lang="en-US" altLang="en-US" smtClean="0">
                <a:solidFill>
                  <a:srgbClr val="FFFF00"/>
                </a:solidFill>
              </a:rPr>
              <a:t>Stars</a:t>
            </a:r>
          </a:p>
        </p:txBody>
      </p:sp>
      <p:sp>
        <p:nvSpPr>
          <p:cNvPr id="59397" name="Text Box 5"/>
          <p:cNvSpPr txBox="1">
            <a:spLocks noChangeArrowheads="1"/>
          </p:cNvSpPr>
          <p:nvPr/>
        </p:nvSpPr>
        <p:spPr bwMode="auto">
          <a:xfrm>
            <a:off x="0" y="4419600"/>
            <a:ext cx="9144000" cy="2041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b="1" dirty="0">
                <a:solidFill>
                  <a:srgbClr val="FFFF00"/>
                </a:solidFill>
              </a:rPr>
              <a:t>Stars are all outside of our Solar System, But they are all located in our galaxy called the Milky Way.  It is estimated that there are nearly 200 billion stars in our galaxy alone.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500"/>
                                  </p:stCondLst>
                                  <p:childTnLst>
                                    <p:set>
                                      <p:cBhvr>
                                        <p:cTn id="6" dur="1" fill="hold">
                                          <p:stCondLst>
                                            <p:cond delay="499"/>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3429000" y="0"/>
            <a:ext cx="2514600" cy="533400"/>
          </a:xfrm>
        </p:spPr>
        <p:txBody>
          <a:bodyPr/>
          <a:lstStyle/>
          <a:p>
            <a:pPr eaLnBrk="1" hangingPunct="1"/>
            <a:r>
              <a:rPr lang="en-US" altLang="en-US" smtClean="0">
                <a:solidFill>
                  <a:srgbClr val="FFFF00"/>
                </a:solidFill>
              </a:rPr>
              <a:t>Stars</a:t>
            </a:r>
            <a:endParaRPr lang="en-US" altLang="en-US" smtClean="0"/>
          </a:p>
        </p:txBody>
      </p:sp>
      <p:pic>
        <p:nvPicPr>
          <p:cNvPr id="58371" name="Picture 3" descr="Y:\Astronomy Data Sheets\alpha_cen_poss close u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3914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p:cNvSpPr txBox="1">
            <a:spLocks noChangeArrowheads="1"/>
          </p:cNvSpPr>
          <p:nvPr/>
        </p:nvSpPr>
        <p:spPr bwMode="auto">
          <a:xfrm>
            <a:off x="228600" y="5562600"/>
            <a:ext cx="876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rgbClr val="FFFF00"/>
                </a:solidFill>
              </a:rPr>
              <a:t>Proxima Centauri is the next closest star to the sun.  Even so it is 4.3 light years away.  That is nearly 24 Trillion Miles!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1STAR11A.JP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title" idx="4294967295"/>
          </p:nvPr>
        </p:nvSpPr>
        <p:spPr>
          <a:xfrm>
            <a:off x="0" y="4953000"/>
            <a:ext cx="2743200" cy="1905000"/>
          </a:xfrm>
        </p:spPr>
        <p:txBody>
          <a:bodyPr/>
          <a:lstStyle/>
          <a:p>
            <a:pPr algn="l" eaLnBrk="1" hangingPunct="1"/>
            <a:r>
              <a:rPr lang="en-US" altLang="en-US" sz="3200" smtClean="0">
                <a:solidFill>
                  <a:schemeClr val="bg1"/>
                </a:solidFill>
              </a:rPr>
              <a:t>Stars come in many sizes and shapes.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Stars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idx="4294967295"/>
          </p:nvPr>
        </p:nvSpPr>
        <p:spPr>
          <a:xfrm>
            <a:off x="762000" y="5638800"/>
            <a:ext cx="7772400" cy="1143000"/>
          </a:xfrm>
        </p:spPr>
        <p:txBody>
          <a:bodyPr/>
          <a:lstStyle/>
          <a:p>
            <a:pPr eaLnBrk="1" hangingPunct="1"/>
            <a:r>
              <a:rPr lang="en-US" altLang="en-US" sz="2800" smtClean="0">
                <a:solidFill>
                  <a:schemeClr val="bg1"/>
                </a:solidFill>
              </a:rPr>
              <a:t>VY Canis Majoris may be the largest star known to date. It is so large that if it were put in place of the Sun, it would extend to the orbit of saturn.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1STAR9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idx="4294967295"/>
          </p:nvPr>
        </p:nvSpPr>
        <p:spPr>
          <a:xfrm>
            <a:off x="9144" y="3657600"/>
            <a:ext cx="3048000" cy="2667000"/>
          </a:xfrm>
        </p:spPr>
        <p:txBody>
          <a:bodyPr/>
          <a:lstStyle/>
          <a:p>
            <a:pPr eaLnBrk="1" hangingPunct="1"/>
            <a:r>
              <a:rPr lang="en-US" altLang="en-US" sz="2400" dirty="0" smtClean="0">
                <a:solidFill>
                  <a:schemeClr val="bg1"/>
                </a:solidFill>
              </a:rPr>
              <a:t>Despite the fact that there are many stars larger than the Sun, the Sun is still not as small as people may think. Actually the sun is larger than 94% of all other stars.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descr="Y:\Astronomy Data Sheets\cra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1371600"/>
            <a:ext cx="474345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5" descr="Y:\Astronomy Data Sheets\cat's Eye nebula 2004-27-a-full_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2767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2"/>
          <p:cNvSpPr>
            <a:spLocks noGrp="1" noChangeArrowheads="1"/>
          </p:cNvSpPr>
          <p:nvPr>
            <p:ph type="title" idx="4294967295"/>
          </p:nvPr>
        </p:nvSpPr>
        <p:spPr>
          <a:xfrm>
            <a:off x="2895600" y="0"/>
            <a:ext cx="3124200" cy="609600"/>
          </a:xfrm>
        </p:spPr>
        <p:txBody>
          <a:bodyPr/>
          <a:lstStyle/>
          <a:p>
            <a:pPr eaLnBrk="1" hangingPunct="1"/>
            <a:r>
              <a:rPr lang="en-US" altLang="en-US" smtClean="0">
                <a:solidFill>
                  <a:srgbClr val="FFFF00"/>
                </a:solidFill>
              </a:rPr>
              <a:t>Nebula</a:t>
            </a:r>
          </a:p>
        </p:txBody>
      </p:sp>
      <p:sp>
        <p:nvSpPr>
          <p:cNvPr id="62469" name="Text Box 3"/>
          <p:cNvSpPr txBox="1">
            <a:spLocks noChangeArrowheads="1"/>
          </p:cNvSpPr>
          <p:nvPr/>
        </p:nvSpPr>
        <p:spPr bwMode="auto">
          <a:xfrm>
            <a:off x="533400" y="838200"/>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b="1" dirty="0">
                <a:solidFill>
                  <a:srgbClr val="FFFF00"/>
                </a:solidFill>
              </a:rPr>
              <a:t>Some nebulas are created when stars die!  The picture on the left is a planetary nebulae which is created by smaller mass stars.  The picture on the right is a supernova remnant which is created by higher mass stars.</a:t>
            </a:r>
          </a:p>
        </p:txBody>
      </p:sp>
      <p:sp>
        <p:nvSpPr>
          <p:cNvPr id="62470" name="Text Box 7"/>
          <p:cNvSpPr txBox="1">
            <a:spLocks noChangeArrowheads="1"/>
          </p:cNvSpPr>
          <p:nvPr/>
        </p:nvSpPr>
        <p:spPr bwMode="auto">
          <a:xfrm>
            <a:off x="697992" y="5796788"/>
            <a:ext cx="2819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chemeClr val="bg1"/>
                </a:solidFill>
              </a:rPr>
              <a:t>Cat’s Eye Nebula</a:t>
            </a:r>
          </a:p>
          <a:p>
            <a:pPr algn="ctr" eaLnBrk="1" hangingPunct="1">
              <a:spcBef>
                <a:spcPct val="50000"/>
              </a:spcBef>
              <a:buFontTx/>
              <a:buNone/>
            </a:pPr>
            <a:r>
              <a:rPr lang="en-US" altLang="en-US" sz="2000" dirty="0">
                <a:solidFill>
                  <a:schemeClr val="bg1"/>
                </a:solidFill>
              </a:rPr>
              <a:t>Planetary </a:t>
            </a:r>
            <a:r>
              <a:rPr lang="en-US" altLang="en-US" sz="2000" dirty="0" smtClean="0">
                <a:solidFill>
                  <a:schemeClr val="bg1"/>
                </a:solidFill>
              </a:rPr>
              <a:t>Nebula</a:t>
            </a:r>
            <a:endParaRPr lang="en-US" altLang="en-US" sz="2000" dirty="0">
              <a:solidFill>
                <a:schemeClr val="bg1"/>
              </a:solidFill>
            </a:endParaRPr>
          </a:p>
        </p:txBody>
      </p:sp>
      <p:sp>
        <p:nvSpPr>
          <p:cNvPr id="62471" name="Text Box 8"/>
          <p:cNvSpPr txBox="1">
            <a:spLocks noChangeArrowheads="1"/>
          </p:cNvSpPr>
          <p:nvPr/>
        </p:nvSpPr>
        <p:spPr bwMode="auto">
          <a:xfrm>
            <a:off x="5617464" y="5724525"/>
            <a:ext cx="2590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chemeClr val="bg1"/>
                </a:solidFill>
              </a:rPr>
              <a:t>Crab </a:t>
            </a:r>
            <a:r>
              <a:rPr lang="en-US" altLang="en-US" sz="2400" dirty="0" smtClean="0">
                <a:solidFill>
                  <a:schemeClr val="bg1"/>
                </a:solidFill>
              </a:rPr>
              <a:t>Nebula – M1</a:t>
            </a:r>
            <a:endParaRPr lang="en-US" altLang="en-US" sz="2400" dirty="0">
              <a:solidFill>
                <a:schemeClr val="bg1"/>
              </a:solidFill>
            </a:endParaRPr>
          </a:p>
          <a:p>
            <a:pPr algn="ctr" eaLnBrk="1" hangingPunct="1">
              <a:spcBef>
                <a:spcPct val="50000"/>
              </a:spcBef>
              <a:buFontTx/>
              <a:buNone/>
            </a:pPr>
            <a:r>
              <a:rPr lang="en-US" altLang="en-US" sz="2000" dirty="0">
                <a:solidFill>
                  <a:schemeClr val="bg1"/>
                </a:solidFill>
              </a:rPr>
              <a:t>Supernova </a:t>
            </a:r>
            <a:r>
              <a:rPr lang="en-US" altLang="en-US" sz="2000" dirty="0" smtClean="0">
                <a:solidFill>
                  <a:schemeClr val="bg1"/>
                </a:solidFill>
              </a:rPr>
              <a:t>Remnant</a:t>
            </a:r>
            <a:endParaRPr lang="en-US" altLang="en-US" sz="2000"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idx="4294967295"/>
          </p:nvPr>
        </p:nvSpPr>
        <p:spPr>
          <a:xfrm>
            <a:off x="2895600" y="0"/>
            <a:ext cx="3124200" cy="609600"/>
          </a:xfrm>
        </p:spPr>
        <p:txBody>
          <a:bodyPr/>
          <a:lstStyle/>
          <a:p>
            <a:pPr eaLnBrk="1" hangingPunct="1"/>
            <a:r>
              <a:rPr lang="en-US" altLang="en-US" smtClean="0">
                <a:solidFill>
                  <a:srgbClr val="FFFF00"/>
                </a:solidFill>
              </a:rPr>
              <a:t>Nebula</a:t>
            </a:r>
          </a:p>
        </p:txBody>
      </p:sp>
      <p:sp>
        <p:nvSpPr>
          <p:cNvPr id="62469" name="Text Box 3"/>
          <p:cNvSpPr txBox="1">
            <a:spLocks noChangeArrowheads="1"/>
          </p:cNvSpPr>
          <p:nvPr/>
        </p:nvSpPr>
        <p:spPr bwMode="auto">
          <a:xfrm>
            <a:off x="533400" y="838200"/>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smtClean="0">
                <a:solidFill>
                  <a:schemeClr val="bg1"/>
                </a:solidFill>
              </a:rPr>
              <a:t>Planetary Nebula – Photos by Dave </a:t>
            </a:r>
            <a:r>
              <a:rPr lang="en-US" altLang="en-US" sz="2400" dirty="0" err="1" smtClean="0">
                <a:solidFill>
                  <a:schemeClr val="bg1"/>
                </a:solidFill>
              </a:rPr>
              <a:t>Kube</a:t>
            </a:r>
            <a:endParaRPr lang="en-US" altLang="en-US" sz="2400" dirty="0">
              <a:solidFill>
                <a:schemeClr val="bg1"/>
              </a:solidFill>
            </a:endParaRPr>
          </a:p>
        </p:txBody>
      </p:sp>
      <p:sp>
        <p:nvSpPr>
          <p:cNvPr id="62470" name="Text Box 7"/>
          <p:cNvSpPr txBox="1">
            <a:spLocks noChangeArrowheads="1"/>
          </p:cNvSpPr>
          <p:nvPr/>
        </p:nvSpPr>
        <p:spPr bwMode="auto">
          <a:xfrm>
            <a:off x="697992" y="5346783"/>
            <a:ext cx="2819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smtClean="0">
                <a:solidFill>
                  <a:schemeClr val="bg1"/>
                </a:solidFill>
              </a:rPr>
              <a:t>Dumbbell Nebula</a:t>
            </a:r>
          </a:p>
          <a:p>
            <a:pPr algn="ctr" eaLnBrk="1" hangingPunct="1">
              <a:spcBef>
                <a:spcPct val="50000"/>
              </a:spcBef>
              <a:buFontTx/>
              <a:buNone/>
            </a:pPr>
            <a:r>
              <a:rPr lang="en-US" altLang="en-US" sz="2000" dirty="0" smtClean="0">
                <a:solidFill>
                  <a:schemeClr val="bg1"/>
                </a:solidFill>
              </a:rPr>
              <a:t>M27</a:t>
            </a:r>
            <a:endParaRPr lang="en-US" altLang="en-US" sz="2000" dirty="0">
              <a:solidFill>
                <a:schemeClr val="bg1"/>
              </a:solidFill>
            </a:endParaRPr>
          </a:p>
        </p:txBody>
      </p:sp>
      <p:sp>
        <p:nvSpPr>
          <p:cNvPr id="62471" name="Text Box 8"/>
          <p:cNvSpPr txBox="1">
            <a:spLocks noChangeArrowheads="1"/>
          </p:cNvSpPr>
          <p:nvPr/>
        </p:nvSpPr>
        <p:spPr bwMode="auto">
          <a:xfrm>
            <a:off x="5620512" y="5346783"/>
            <a:ext cx="2590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smtClean="0">
                <a:solidFill>
                  <a:schemeClr val="bg1"/>
                </a:solidFill>
              </a:rPr>
              <a:t>Ring Nebula</a:t>
            </a:r>
          </a:p>
          <a:p>
            <a:pPr algn="ctr" eaLnBrk="1" hangingPunct="1">
              <a:spcBef>
                <a:spcPct val="50000"/>
              </a:spcBef>
              <a:buFontTx/>
              <a:buNone/>
            </a:pPr>
            <a:r>
              <a:rPr lang="en-US" altLang="en-US" sz="2000" dirty="0" smtClean="0">
                <a:solidFill>
                  <a:schemeClr val="bg1"/>
                </a:solidFill>
              </a:rPr>
              <a:t>M57</a:t>
            </a:r>
            <a:endParaRPr lang="en-US" altLang="en-US" sz="2000" dirty="0">
              <a:solidFill>
                <a:schemeClr val="bg1"/>
              </a:solidFill>
            </a:endParaRPr>
          </a:p>
        </p:txBody>
      </p:sp>
      <p:pic>
        <p:nvPicPr>
          <p:cNvPr id="4098" name="Picture 2" descr="E:\Datavault\Astronomy\EAS\Powerpoint Presentations\Astronomy101\MyPhotos\2010-1010-M27-DSS-Pu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976" y="1752600"/>
            <a:ext cx="3835241" cy="306819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Datavault\Astronomy\EAS\Powerpoint Presentations\Astronomy101\MyPhotos\M57-300-Nebulosity-8-8-5-P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767840"/>
            <a:ext cx="411480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47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descr="newtonian detai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73771"/>
            <a:ext cx="6555782" cy="430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304800"/>
            <a:ext cx="8458200" cy="646331"/>
          </a:xfrm>
          <a:prstGeom prst="rect">
            <a:avLst/>
          </a:prstGeom>
          <a:noFill/>
        </p:spPr>
        <p:txBody>
          <a:bodyPr wrap="square" rtlCol="0">
            <a:spAutoFit/>
          </a:bodyPr>
          <a:lstStyle/>
          <a:p>
            <a:pPr algn="ctr">
              <a:lnSpc>
                <a:spcPct val="90000"/>
              </a:lnSpc>
            </a:pPr>
            <a:r>
              <a:rPr lang="en-US" altLang="en-US" dirty="0" smtClean="0">
                <a:solidFill>
                  <a:srgbClr val="FFFF00"/>
                </a:solidFill>
                <a:latin typeface="Times New Roman"/>
              </a:rPr>
              <a:t>Reflector Telescope</a:t>
            </a:r>
            <a:endParaRPr lang="en-US" altLang="en-US" dirty="0">
              <a:solidFill>
                <a:srgbClr val="FFFF00"/>
              </a:solidFill>
              <a:latin typeface="Times New Roman"/>
            </a:endParaRPr>
          </a:p>
        </p:txBody>
      </p:sp>
      <p:sp>
        <p:nvSpPr>
          <p:cNvPr id="3" name="TextBox 2"/>
          <p:cNvSpPr txBox="1"/>
          <p:nvPr/>
        </p:nvSpPr>
        <p:spPr>
          <a:xfrm>
            <a:off x="381000" y="5254722"/>
            <a:ext cx="8610600" cy="480131"/>
          </a:xfrm>
          <a:prstGeom prst="rect">
            <a:avLst/>
          </a:prstGeom>
          <a:noFill/>
        </p:spPr>
        <p:txBody>
          <a:bodyPr wrap="square" rtlCol="0">
            <a:spAutoFit/>
          </a:bodyPr>
          <a:lstStyle/>
          <a:p>
            <a:pPr marL="342900" indent="-342900">
              <a:lnSpc>
                <a:spcPct val="90000"/>
              </a:lnSpc>
            </a:pPr>
            <a:r>
              <a:rPr lang="en-US" altLang="en-US" sz="2800" dirty="0">
                <a:solidFill>
                  <a:srgbClr val="FFFF00"/>
                </a:solidFill>
                <a:latin typeface="Times New Roman"/>
              </a:rPr>
              <a:t>Benefits: Quick set up, </a:t>
            </a:r>
            <a:r>
              <a:rPr lang="en-US" altLang="en-US" sz="2800" dirty="0" smtClean="0">
                <a:solidFill>
                  <a:srgbClr val="FFFF00"/>
                </a:solidFill>
                <a:latin typeface="Times New Roman"/>
              </a:rPr>
              <a:t>Easy </a:t>
            </a:r>
            <a:r>
              <a:rPr lang="en-US" altLang="en-US" sz="2800" dirty="0">
                <a:solidFill>
                  <a:srgbClr val="FFFF00"/>
                </a:solidFill>
                <a:latin typeface="Times New Roman"/>
              </a:rPr>
              <a:t>to use, </a:t>
            </a:r>
            <a:r>
              <a:rPr lang="en-US" altLang="en-US" sz="2800" dirty="0" smtClean="0">
                <a:solidFill>
                  <a:srgbClr val="FFFF00"/>
                </a:solidFill>
                <a:latin typeface="Times New Roman"/>
              </a:rPr>
              <a:t>Wide price range</a:t>
            </a:r>
            <a:r>
              <a:rPr lang="en-US" altLang="en-US" sz="2800" dirty="0">
                <a:solidFill>
                  <a:srgbClr val="FFFF00"/>
                </a:solidFill>
                <a:latin typeface="Times New Roman"/>
              </a:rPr>
              <a:t>.</a:t>
            </a:r>
          </a:p>
        </p:txBody>
      </p:sp>
      <p:sp>
        <p:nvSpPr>
          <p:cNvPr id="4" name="TextBox 3"/>
          <p:cNvSpPr txBox="1"/>
          <p:nvPr/>
        </p:nvSpPr>
        <p:spPr>
          <a:xfrm>
            <a:off x="387752" y="5734853"/>
            <a:ext cx="8305800" cy="954107"/>
          </a:xfrm>
          <a:prstGeom prst="rect">
            <a:avLst/>
          </a:prstGeom>
          <a:noFill/>
        </p:spPr>
        <p:txBody>
          <a:bodyPr wrap="square" rtlCol="0">
            <a:spAutoFit/>
          </a:bodyPr>
          <a:lstStyle/>
          <a:p>
            <a:r>
              <a:rPr lang="en-US" altLang="en-US" sz="2800" dirty="0">
                <a:solidFill>
                  <a:srgbClr val="FFFF00"/>
                </a:solidFill>
                <a:latin typeface="Times New Roman"/>
              </a:rPr>
              <a:t>Disadvantages: Generally </a:t>
            </a:r>
            <a:r>
              <a:rPr lang="en-US" altLang="en-US" sz="2800" u="sng" dirty="0" smtClean="0">
                <a:solidFill>
                  <a:srgbClr val="FFFF00"/>
                </a:solidFill>
                <a:latin typeface="Times New Roman"/>
              </a:rPr>
              <a:t>Unsuitabl</a:t>
            </a:r>
            <a:r>
              <a:rPr lang="en-US" altLang="en-US" sz="2800" dirty="0" smtClean="0">
                <a:solidFill>
                  <a:srgbClr val="FFFF00"/>
                </a:solidFill>
                <a:latin typeface="Times New Roman"/>
              </a:rPr>
              <a:t>e </a:t>
            </a:r>
            <a:r>
              <a:rPr lang="en-US" altLang="en-US" sz="2800" dirty="0">
                <a:solidFill>
                  <a:srgbClr val="FFFF00"/>
                </a:solidFill>
                <a:latin typeface="Times New Roman"/>
              </a:rPr>
              <a:t>for </a:t>
            </a:r>
            <a:r>
              <a:rPr lang="en-US" altLang="en-US" sz="2800" dirty="0" smtClean="0">
                <a:solidFill>
                  <a:srgbClr val="FFFF00"/>
                </a:solidFill>
                <a:latin typeface="Times New Roman"/>
              </a:rPr>
              <a:t>Imaging </a:t>
            </a:r>
            <a:r>
              <a:rPr lang="en-US" altLang="en-US" sz="2800" dirty="0">
                <a:solidFill>
                  <a:srgbClr val="FFFF00"/>
                </a:solidFill>
                <a:latin typeface="Times New Roman"/>
              </a:rPr>
              <a:t>without </a:t>
            </a:r>
            <a:r>
              <a:rPr lang="en-US" altLang="en-US" sz="2800" dirty="0" smtClean="0">
                <a:solidFill>
                  <a:srgbClr val="FFFF00"/>
                </a:solidFill>
                <a:latin typeface="Times New Roman"/>
              </a:rPr>
              <a:t>Tracking.</a:t>
            </a:r>
            <a:endParaRPr lang="en-US" sz="2800" dirty="0"/>
          </a:p>
        </p:txBody>
      </p:sp>
      <p:sp>
        <p:nvSpPr>
          <p:cNvPr id="9" name="Content Placeholder 4"/>
          <p:cNvSpPr>
            <a:spLocks noGrp="1"/>
          </p:cNvSpPr>
          <p:nvPr>
            <p:ph idx="1"/>
          </p:nvPr>
        </p:nvSpPr>
        <p:spPr>
          <a:xfrm>
            <a:off x="7848600" y="5410200"/>
            <a:ext cx="1143000" cy="1143000"/>
          </a:xfrm>
        </p:spPr>
        <p:txBody>
          <a:bodyPr/>
          <a:lstStyle/>
          <a:p>
            <a:pPr marL="0" indent="0">
              <a:buNone/>
            </a:pPr>
            <a:r>
              <a:rPr lang="en-US" dirty="0" smtClean="0"/>
              <a:t>Li</a:t>
            </a:r>
            <a:endParaRPr lang="en-US" dirty="0"/>
          </a:p>
        </p:txBody>
      </p:sp>
      <p:sp>
        <p:nvSpPr>
          <p:cNvPr id="7" name="TextBox 6"/>
          <p:cNvSpPr txBox="1"/>
          <p:nvPr/>
        </p:nvSpPr>
        <p:spPr>
          <a:xfrm>
            <a:off x="7767884" y="840975"/>
            <a:ext cx="648511" cy="4307830"/>
          </a:xfrm>
          <a:prstGeom prst="rect">
            <a:avLst/>
          </a:prstGeom>
          <a:noFill/>
        </p:spPr>
        <p:txBody>
          <a:bodyPr vert="wordArtVert" wrap="square" rtlCol="0">
            <a:spAutoFit/>
          </a:bodyPr>
          <a:lstStyle/>
          <a:p>
            <a:pPr algn="ctr"/>
            <a:r>
              <a:rPr lang="en-US" sz="2800" dirty="0" smtClean="0">
                <a:solidFill>
                  <a:srgbClr val="FFFF00"/>
                </a:solidFill>
              </a:rPr>
              <a:t>LIGHT</a:t>
            </a:r>
            <a:endParaRPr lang="en-US" sz="2800" dirty="0">
              <a:solidFill>
                <a:srgbClr val="FFFF00"/>
              </a:solidFill>
            </a:endParaRPr>
          </a:p>
        </p:txBody>
      </p:sp>
      <p:sp>
        <p:nvSpPr>
          <p:cNvPr id="8" name="TextBox 7"/>
          <p:cNvSpPr txBox="1"/>
          <p:nvPr/>
        </p:nvSpPr>
        <p:spPr>
          <a:xfrm>
            <a:off x="304800" y="875700"/>
            <a:ext cx="648511" cy="4307830"/>
          </a:xfrm>
          <a:prstGeom prst="rect">
            <a:avLst/>
          </a:prstGeom>
          <a:noFill/>
        </p:spPr>
        <p:txBody>
          <a:bodyPr vert="wordArtVert" wrap="square" rtlCol="0">
            <a:spAutoFit/>
          </a:bodyPr>
          <a:lstStyle/>
          <a:p>
            <a:pPr algn="ctr"/>
            <a:r>
              <a:rPr lang="en-US" sz="2800" dirty="0" smtClean="0">
                <a:solidFill>
                  <a:srgbClr val="FFFF00"/>
                </a:solidFill>
              </a:rPr>
              <a:t>MIRROR</a:t>
            </a:r>
            <a:endParaRPr lang="en-US" sz="2800" dirty="0">
              <a:solidFill>
                <a:srgbClr val="FFFF00"/>
              </a:solidFill>
            </a:endParaRPr>
          </a:p>
        </p:txBody>
      </p:sp>
    </p:spTree>
    <p:extLst>
      <p:ext uri="{BB962C8B-B14F-4D97-AF65-F5344CB8AC3E}">
        <p14:creationId xmlns:p14="http://schemas.microsoft.com/office/powerpoint/2010/main" val="345304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2" fill="hold" grpId="0" nodeType="after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atavault\Astronomy\EAS\Powerpoint Presentations\Astronomy101\MyPhotos\M42-2016-0102-DSS-PS-Pu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5047" y="1672909"/>
            <a:ext cx="4958953" cy="3967162"/>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2"/>
          <p:cNvSpPr>
            <a:spLocks noGrp="1" noChangeArrowheads="1"/>
          </p:cNvSpPr>
          <p:nvPr>
            <p:ph type="title" idx="4294967295"/>
          </p:nvPr>
        </p:nvSpPr>
        <p:spPr>
          <a:xfrm>
            <a:off x="3505200" y="0"/>
            <a:ext cx="2286000" cy="533400"/>
          </a:xfrm>
        </p:spPr>
        <p:txBody>
          <a:bodyPr/>
          <a:lstStyle/>
          <a:p>
            <a:pPr eaLnBrk="1" hangingPunct="1"/>
            <a:r>
              <a:rPr lang="en-US" altLang="en-US" smtClean="0">
                <a:solidFill>
                  <a:srgbClr val="FFFF00"/>
                </a:solidFill>
              </a:rPr>
              <a:t>Nebula</a:t>
            </a:r>
          </a:p>
        </p:txBody>
      </p:sp>
      <p:sp>
        <p:nvSpPr>
          <p:cNvPr id="63491" name="Text Box 3"/>
          <p:cNvSpPr txBox="1">
            <a:spLocks noChangeArrowheads="1"/>
          </p:cNvSpPr>
          <p:nvPr/>
        </p:nvSpPr>
        <p:spPr bwMode="auto">
          <a:xfrm>
            <a:off x="1981200" y="685800"/>
            <a:ext cx="556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chemeClr val="bg1"/>
                </a:solidFill>
              </a:rPr>
              <a:t>Some Nebulas like these are places where stars are being born. </a:t>
            </a:r>
          </a:p>
        </p:txBody>
      </p:sp>
      <p:pic>
        <p:nvPicPr>
          <p:cNvPr id="63492" name="Picture 4" descr="Y:\Astronomy Data Sheets\m17medium Swan or Omega Neb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03388"/>
            <a:ext cx="42672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6"/>
          <p:cNvSpPr txBox="1">
            <a:spLocks noChangeArrowheads="1"/>
          </p:cNvSpPr>
          <p:nvPr/>
        </p:nvSpPr>
        <p:spPr bwMode="auto">
          <a:xfrm>
            <a:off x="762000" y="5791200"/>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dirty="0">
                <a:solidFill>
                  <a:srgbClr val="FFFFFF"/>
                </a:solidFill>
              </a:rPr>
              <a:t>The Swan </a:t>
            </a:r>
            <a:r>
              <a:rPr lang="en-US" altLang="en-US" sz="2000" dirty="0" smtClean="0">
                <a:solidFill>
                  <a:srgbClr val="FFFFFF"/>
                </a:solidFill>
              </a:rPr>
              <a:t>Nebula – M17</a:t>
            </a:r>
            <a:endParaRPr lang="en-US" altLang="en-US" sz="2000" dirty="0">
              <a:solidFill>
                <a:srgbClr val="FFFFFF"/>
              </a:solidFill>
            </a:endParaRPr>
          </a:p>
        </p:txBody>
      </p:sp>
      <p:sp>
        <p:nvSpPr>
          <p:cNvPr id="63495" name="Text Box 7"/>
          <p:cNvSpPr txBox="1">
            <a:spLocks noChangeArrowheads="1"/>
          </p:cNvSpPr>
          <p:nvPr/>
        </p:nvSpPr>
        <p:spPr bwMode="auto">
          <a:xfrm>
            <a:off x="5638800" y="5704078"/>
            <a:ext cx="28194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dirty="0">
                <a:solidFill>
                  <a:srgbClr val="FFFFFF"/>
                </a:solidFill>
              </a:rPr>
              <a:t>The Orion </a:t>
            </a:r>
            <a:r>
              <a:rPr lang="en-US" altLang="en-US" sz="2000" dirty="0" smtClean="0">
                <a:solidFill>
                  <a:srgbClr val="FFFFFF"/>
                </a:solidFill>
              </a:rPr>
              <a:t>Nebula – M42</a:t>
            </a:r>
          </a:p>
          <a:p>
            <a:pPr algn="ctr" eaLnBrk="1" hangingPunct="1">
              <a:spcBef>
                <a:spcPct val="50000"/>
              </a:spcBef>
              <a:buFontTx/>
              <a:buNone/>
            </a:pPr>
            <a:r>
              <a:rPr lang="en-US" altLang="en-US" sz="2000" dirty="0" smtClean="0">
                <a:solidFill>
                  <a:srgbClr val="FFFFFF"/>
                </a:solidFill>
              </a:rPr>
              <a:t> Photo by Dave </a:t>
            </a:r>
            <a:r>
              <a:rPr lang="en-US" altLang="en-US" sz="2000" dirty="0" err="1" smtClean="0">
                <a:solidFill>
                  <a:srgbClr val="FFFFFF"/>
                </a:solidFill>
              </a:rPr>
              <a:t>Kube</a:t>
            </a:r>
            <a:endParaRPr lang="en-US" altLang="en-US" sz="2000" dirty="0">
              <a:solidFill>
                <a:srgbClr val="FFFFFF"/>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atavault\Astronomy\EAS\Powerpoint Presentations\Astronomy101\MyPhotos\Horsehead-2016-0102-DSS-PS-Pu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726" y="1272407"/>
            <a:ext cx="6027738" cy="4822190"/>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2"/>
          <p:cNvSpPr>
            <a:spLocks noGrp="1" noChangeArrowheads="1"/>
          </p:cNvSpPr>
          <p:nvPr>
            <p:ph type="title" idx="4294967295"/>
          </p:nvPr>
        </p:nvSpPr>
        <p:spPr>
          <a:xfrm>
            <a:off x="3505200" y="0"/>
            <a:ext cx="2286000" cy="533400"/>
          </a:xfrm>
        </p:spPr>
        <p:txBody>
          <a:bodyPr/>
          <a:lstStyle/>
          <a:p>
            <a:pPr eaLnBrk="1" hangingPunct="1"/>
            <a:r>
              <a:rPr lang="en-US" altLang="en-US" smtClean="0">
                <a:solidFill>
                  <a:srgbClr val="FFFF00"/>
                </a:solidFill>
              </a:rPr>
              <a:t>Nebula</a:t>
            </a:r>
          </a:p>
        </p:txBody>
      </p:sp>
      <p:sp>
        <p:nvSpPr>
          <p:cNvPr id="63491" name="Text Box 3"/>
          <p:cNvSpPr txBox="1">
            <a:spLocks noChangeArrowheads="1"/>
          </p:cNvSpPr>
          <p:nvPr/>
        </p:nvSpPr>
        <p:spPr bwMode="auto">
          <a:xfrm>
            <a:off x="1494726" y="685800"/>
            <a:ext cx="60490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chemeClr val="bg1"/>
                </a:solidFill>
              </a:rPr>
              <a:t>Some Nebulas like these are </a:t>
            </a:r>
            <a:r>
              <a:rPr lang="en-US" altLang="en-US" sz="2400" dirty="0" smtClean="0">
                <a:solidFill>
                  <a:schemeClr val="bg1"/>
                </a:solidFill>
              </a:rPr>
              <a:t>Dark Gas Clouds</a:t>
            </a:r>
            <a:endParaRPr lang="en-US" altLang="en-US" sz="2400" dirty="0">
              <a:solidFill>
                <a:schemeClr val="bg1"/>
              </a:solidFill>
            </a:endParaRPr>
          </a:p>
        </p:txBody>
      </p:sp>
      <p:sp>
        <p:nvSpPr>
          <p:cNvPr id="63495" name="Text Box 7"/>
          <p:cNvSpPr txBox="1">
            <a:spLocks noChangeArrowheads="1"/>
          </p:cNvSpPr>
          <p:nvPr/>
        </p:nvSpPr>
        <p:spPr bwMode="auto">
          <a:xfrm>
            <a:off x="1494726" y="6104188"/>
            <a:ext cx="60490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dirty="0" smtClean="0">
                <a:solidFill>
                  <a:srgbClr val="FFFFFF"/>
                </a:solidFill>
              </a:rPr>
              <a:t>Horsehead and Flame Nebula Photo by Dave </a:t>
            </a:r>
            <a:r>
              <a:rPr lang="en-US" altLang="en-US" sz="2000" dirty="0" err="1" smtClean="0">
                <a:solidFill>
                  <a:srgbClr val="FFFFFF"/>
                </a:solidFill>
              </a:rPr>
              <a:t>Kube</a:t>
            </a:r>
            <a:endParaRPr lang="en-US" altLang="en-US" sz="2000" dirty="0">
              <a:solidFill>
                <a:srgbClr val="FFFFFF"/>
              </a:solidFill>
            </a:endParaRPr>
          </a:p>
        </p:txBody>
      </p:sp>
    </p:spTree>
    <p:extLst>
      <p:ext uri="{BB962C8B-B14F-4D97-AF65-F5344CB8AC3E}">
        <p14:creationId xmlns:p14="http://schemas.microsoft.com/office/powerpoint/2010/main" val="40329994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2819400" y="0"/>
            <a:ext cx="3581400" cy="533400"/>
          </a:xfrm>
        </p:spPr>
        <p:txBody>
          <a:bodyPr/>
          <a:lstStyle/>
          <a:p>
            <a:pPr eaLnBrk="1" hangingPunct="1"/>
            <a:r>
              <a:rPr lang="en-US" altLang="en-US" smtClean="0">
                <a:solidFill>
                  <a:srgbClr val="FFFFFF"/>
                </a:solidFill>
              </a:rPr>
              <a:t>Open Clusters</a:t>
            </a:r>
          </a:p>
        </p:txBody>
      </p:sp>
      <p:pic>
        <p:nvPicPr>
          <p:cNvPr id="64515" name="Picture 3" descr="Y:\Astronomy Data Sheets\m45 Pliea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0" y="1828800"/>
            <a:ext cx="467995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Y:\Astronomy Data Sheets\double Clu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6228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p:cNvSpPr txBox="1">
            <a:spLocks noChangeArrowheads="1"/>
          </p:cNvSpPr>
          <p:nvPr/>
        </p:nvSpPr>
        <p:spPr bwMode="auto">
          <a:xfrm>
            <a:off x="762000" y="60960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rgbClr val="FFFFFF"/>
                </a:solidFill>
              </a:rPr>
              <a:t>Double Cluster</a:t>
            </a:r>
          </a:p>
        </p:txBody>
      </p:sp>
      <p:sp>
        <p:nvSpPr>
          <p:cNvPr id="64518" name="Text Box 6"/>
          <p:cNvSpPr txBox="1">
            <a:spLocks noChangeArrowheads="1"/>
          </p:cNvSpPr>
          <p:nvPr/>
        </p:nvSpPr>
        <p:spPr bwMode="auto">
          <a:xfrm>
            <a:off x="4622800" y="6096000"/>
            <a:ext cx="414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rgbClr val="FFFFFF"/>
                </a:solidFill>
              </a:rPr>
              <a:t>The </a:t>
            </a:r>
            <a:r>
              <a:rPr lang="en-US" altLang="en-US" sz="2400" dirty="0" smtClean="0">
                <a:solidFill>
                  <a:srgbClr val="FFFFFF"/>
                </a:solidFill>
              </a:rPr>
              <a:t>Pleiades – M45</a:t>
            </a:r>
            <a:endParaRPr lang="en-US" altLang="en-US" sz="2400" dirty="0">
              <a:solidFill>
                <a:srgbClr val="FFFFFF"/>
              </a:solidFill>
            </a:endParaRPr>
          </a:p>
        </p:txBody>
      </p:sp>
      <p:sp>
        <p:nvSpPr>
          <p:cNvPr id="64519" name="Text Box 7"/>
          <p:cNvSpPr txBox="1">
            <a:spLocks noChangeArrowheads="1"/>
          </p:cNvSpPr>
          <p:nvPr/>
        </p:nvSpPr>
        <p:spPr bwMode="auto">
          <a:xfrm>
            <a:off x="304800" y="762000"/>
            <a:ext cx="8458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rgbClr val="FFFFFF"/>
                </a:solidFill>
              </a:rPr>
              <a:t>Open star clusters are clusters of stars that formed in a nebula like the ones in the previous slide.  These stars eventually spread out and populate the Galaxy.</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514600" y="0"/>
            <a:ext cx="4191000" cy="533400"/>
          </a:xfrm>
        </p:spPr>
        <p:txBody>
          <a:bodyPr/>
          <a:lstStyle/>
          <a:p>
            <a:pPr eaLnBrk="1" hangingPunct="1"/>
            <a:r>
              <a:rPr lang="en-US" altLang="en-US" smtClean="0">
                <a:solidFill>
                  <a:srgbClr val="FFFF00"/>
                </a:solidFill>
              </a:rPr>
              <a:t>Globular Cluster</a:t>
            </a:r>
            <a:endParaRPr lang="en-US" altLang="en-US" smtClean="0"/>
          </a:p>
        </p:txBody>
      </p:sp>
      <p:pic>
        <p:nvPicPr>
          <p:cNvPr id="65539" name="Picture 4" descr="Y:\Astronomy Data Sheets\M13medium Globular Clu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28783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descr="Y:\Astronomy Data Sheets\M15medium Globular star clu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0" y="1524000"/>
            <a:ext cx="37782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6"/>
          <p:cNvSpPr txBox="1">
            <a:spLocks noChangeArrowheads="1"/>
          </p:cNvSpPr>
          <p:nvPr/>
        </p:nvSpPr>
        <p:spPr bwMode="auto">
          <a:xfrm>
            <a:off x="304800" y="6248400"/>
            <a:ext cx="374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a:solidFill>
                  <a:srgbClr val="FFFFFF"/>
                </a:solidFill>
              </a:rPr>
              <a:t>M13 Great Hercules Cluster</a:t>
            </a:r>
          </a:p>
        </p:txBody>
      </p:sp>
      <p:sp>
        <p:nvSpPr>
          <p:cNvPr id="65542" name="Text Box 7"/>
          <p:cNvSpPr txBox="1">
            <a:spLocks noChangeArrowheads="1"/>
          </p:cNvSpPr>
          <p:nvPr/>
        </p:nvSpPr>
        <p:spPr bwMode="auto">
          <a:xfrm>
            <a:off x="6019800" y="6172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rgbClr val="FFFFFF"/>
                </a:solidFill>
              </a:rPr>
              <a:t>M15 Globular Cluster</a:t>
            </a:r>
          </a:p>
        </p:txBody>
      </p:sp>
      <p:sp>
        <p:nvSpPr>
          <p:cNvPr id="65543" name="Text Box 9"/>
          <p:cNvSpPr txBox="1">
            <a:spLocks noChangeArrowheads="1"/>
          </p:cNvSpPr>
          <p:nvPr/>
        </p:nvSpPr>
        <p:spPr bwMode="auto">
          <a:xfrm>
            <a:off x="0" y="6858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rgbClr val="FFFFFF"/>
                </a:solidFill>
              </a:rPr>
              <a:t>Globular clusters orbit our galaxy. They contain hundreds of thousands of stars.  Current theory is that these are the leftover cores of dwarf galaxies that have merged with our galaxy.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Y:\Astronomy Data Sheets\location in milky wa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57912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2"/>
          <p:cNvSpPr>
            <a:spLocks noGrp="1" noChangeArrowheads="1"/>
          </p:cNvSpPr>
          <p:nvPr>
            <p:ph type="title" idx="4294967295"/>
          </p:nvPr>
        </p:nvSpPr>
        <p:spPr>
          <a:xfrm>
            <a:off x="1981200" y="0"/>
            <a:ext cx="5562600" cy="533400"/>
          </a:xfrm>
        </p:spPr>
        <p:txBody>
          <a:bodyPr/>
          <a:lstStyle/>
          <a:p>
            <a:pPr eaLnBrk="1" hangingPunct="1"/>
            <a:r>
              <a:rPr lang="en-US" altLang="en-US" smtClean="0">
                <a:solidFill>
                  <a:srgbClr val="FFFFFF"/>
                </a:solidFill>
              </a:rPr>
              <a:t>Our Milky Way Galaxy</a:t>
            </a:r>
          </a:p>
        </p:txBody>
      </p:sp>
      <p:pic>
        <p:nvPicPr>
          <p:cNvPr id="67588" name="Picture 4" descr="Y:\Astronomy Data Sheets\Location in Milky way ed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86238"/>
            <a:ext cx="533400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6019800" y="1143000"/>
            <a:ext cx="3124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rgbClr val="FFFFFF"/>
                </a:solidFill>
              </a:rPr>
              <a:t>All the things we have seen up until now, are located within our Milky Way Galaxy.  In this view, you can see where we are in our galaxy.</a:t>
            </a:r>
          </a:p>
        </p:txBody>
      </p:sp>
      <p:sp>
        <p:nvSpPr>
          <p:cNvPr id="69638" name="Text Box 6"/>
          <p:cNvSpPr txBox="1">
            <a:spLocks noChangeArrowheads="1"/>
          </p:cNvSpPr>
          <p:nvPr/>
        </p:nvSpPr>
        <p:spPr bwMode="auto">
          <a:xfrm>
            <a:off x="5867400" y="4572000"/>
            <a:ext cx="3276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solidFill>
                  <a:srgbClr val="FFFFFF"/>
                </a:solidFill>
              </a:rPr>
              <a:t>Our Milky Way is just one of the estimated 125 billion galaxies!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963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69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utoUpdateAnimBg="0"/>
      <p:bldP spid="69638"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Y:\Astronomy Data Sheets\Cartwheel galax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35814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2"/>
          <p:cNvSpPr>
            <a:spLocks noGrp="1" noChangeArrowheads="1"/>
          </p:cNvSpPr>
          <p:nvPr>
            <p:ph type="title" idx="4294967295"/>
          </p:nvPr>
        </p:nvSpPr>
        <p:spPr>
          <a:xfrm>
            <a:off x="2971800" y="0"/>
            <a:ext cx="3733800" cy="533400"/>
          </a:xfrm>
        </p:spPr>
        <p:txBody>
          <a:bodyPr/>
          <a:lstStyle/>
          <a:p>
            <a:pPr eaLnBrk="1" hangingPunct="1"/>
            <a:r>
              <a:rPr lang="en-US" altLang="en-US" smtClean="0">
                <a:solidFill>
                  <a:srgbClr val="FFFF00"/>
                </a:solidFill>
              </a:rPr>
              <a:t>Other Galaxies</a:t>
            </a:r>
          </a:p>
        </p:txBody>
      </p:sp>
      <p:sp>
        <p:nvSpPr>
          <p:cNvPr id="68612" name="Text Box 3"/>
          <p:cNvSpPr txBox="1">
            <a:spLocks noChangeArrowheads="1"/>
          </p:cNvSpPr>
          <p:nvPr/>
        </p:nvSpPr>
        <p:spPr bwMode="auto">
          <a:xfrm>
            <a:off x="0" y="68580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solidFill>
                  <a:schemeClr val="bg1"/>
                </a:solidFill>
              </a:rPr>
              <a:t>Galaxies come in many sizes and shapes, and are located from 2 million Ly – to over 13 Billion LY from the Earth.  They are all over the known Universe.</a:t>
            </a:r>
          </a:p>
        </p:txBody>
      </p:sp>
      <p:pic>
        <p:nvPicPr>
          <p:cNvPr id="68613" name="Picture 5" descr="Y:\Astronomy Data Sheets\M51 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0"/>
            <a:ext cx="41910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6" descr="Y:\Astronomy Data Sheets\Coma Clu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91025"/>
            <a:ext cx="3048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53000" y="5443538"/>
            <a:ext cx="4191000" cy="1200329"/>
          </a:xfrm>
          <a:prstGeom prst="rect">
            <a:avLst/>
          </a:prstGeom>
          <a:noFill/>
        </p:spPr>
        <p:txBody>
          <a:bodyPr wrap="square" rtlCol="0">
            <a:spAutoFit/>
          </a:bodyPr>
          <a:lstStyle/>
          <a:p>
            <a:pPr algn="ctr"/>
            <a:r>
              <a:rPr lang="en-US" sz="2400" dirty="0" smtClean="0">
                <a:solidFill>
                  <a:srgbClr val="FFFF00"/>
                </a:solidFill>
              </a:rPr>
              <a:t>Whirlpool Galaxy – M51</a:t>
            </a:r>
          </a:p>
          <a:p>
            <a:pPr algn="ctr"/>
            <a:r>
              <a:rPr lang="en-US" sz="2000" dirty="0" smtClean="0">
                <a:solidFill>
                  <a:srgbClr val="FFFF00"/>
                </a:solidFill>
              </a:rPr>
              <a:t>37 Million Ly</a:t>
            </a:r>
          </a:p>
          <a:p>
            <a:pPr algn="ctr"/>
            <a:r>
              <a:rPr lang="en-US" sz="2000" dirty="0" smtClean="0">
                <a:solidFill>
                  <a:srgbClr val="FFFF00"/>
                </a:solidFill>
              </a:rPr>
              <a:t>Photo by Dave </a:t>
            </a:r>
            <a:r>
              <a:rPr lang="en-US" sz="2000" dirty="0" err="1" smtClean="0">
                <a:solidFill>
                  <a:srgbClr val="FFFF00"/>
                </a:solidFill>
              </a:rPr>
              <a:t>Kube</a:t>
            </a:r>
            <a:endParaRPr lang="en-US" sz="2000" dirty="0">
              <a:solidFill>
                <a:srgbClr val="FFFF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7179" y="0"/>
            <a:ext cx="7453442" cy="1274195"/>
          </a:xfrm>
          <a:prstGeom prst="rect">
            <a:avLst/>
          </a:prstGeom>
          <a:noFill/>
        </p:spPr>
        <p:txBody>
          <a:bodyPr wrap="square" rtlCol="0">
            <a:spAutoFit/>
          </a:bodyPr>
          <a:lstStyle/>
          <a:p>
            <a:pPr algn="ctr"/>
            <a:r>
              <a:rPr lang="en-US" sz="2400" dirty="0" smtClean="0">
                <a:solidFill>
                  <a:srgbClr val="FFFF00"/>
                </a:solidFill>
              </a:rPr>
              <a:t>Andromeda Galaxy – M31</a:t>
            </a:r>
          </a:p>
          <a:p>
            <a:pPr algn="ctr"/>
            <a:r>
              <a:rPr lang="en-US" sz="2400" dirty="0" smtClean="0">
                <a:solidFill>
                  <a:srgbClr val="FFFF00"/>
                </a:solidFill>
              </a:rPr>
              <a:t>Our Closest Neighbor – 2.5 Ly</a:t>
            </a:r>
          </a:p>
          <a:p>
            <a:pPr algn="ctr"/>
            <a:r>
              <a:rPr lang="en-US" sz="2000" dirty="0" smtClean="0">
                <a:solidFill>
                  <a:srgbClr val="FFFF00"/>
                </a:solidFill>
              </a:rPr>
              <a:t>Photo by Joe </a:t>
            </a:r>
            <a:r>
              <a:rPr lang="en-US" sz="2000" dirty="0" err="1" smtClean="0">
                <a:solidFill>
                  <a:srgbClr val="FFFF00"/>
                </a:solidFill>
              </a:rPr>
              <a:t>Bruessow</a:t>
            </a:r>
            <a:r>
              <a:rPr lang="en-US" sz="2000" dirty="0" smtClean="0">
                <a:solidFill>
                  <a:srgbClr val="FFFF00"/>
                </a:solidFill>
              </a:rPr>
              <a:t> (Friend of Dave </a:t>
            </a:r>
            <a:r>
              <a:rPr lang="en-US" sz="2000" dirty="0" err="1" smtClean="0">
                <a:solidFill>
                  <a:srgbClr val="FFFF00"/>
                </a:solidFill>
              </a:rPr>
              <a:t>Kube</a:t>
            </a:r>
            <a:r>
              <a:rPr lang="en-US" sz="2000" dirty="0" smtClean="0">
                <a:solidFill>
                  <a:srgbClr val="FFFF00"/>
                </a:solidFill>
              </a:rPr>
              <a:t>)</a:t>
            </a:r>
            <a:endParaRPr lang="en-US" sz="2000" dirty="0">
              <a:solidFill>
                <a:srgbClr val="FFFF00"/>
              </a:solidFill>
            </a:endParaRPr>
          </a:p>
        </p:txBody>
      </p:sp>
      <p:pic>
        <p:nvPicPr>
          <p:cNvPr id="1026" name="Picture 2" descr="E:\Datavault\Astronomy\EAS\Powerpoint Presentations\Astronomy101\MyPhotos\JoeBruessow-M31-2007-1007-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178" y="1246434"/>
            <a:ext cx="7453443" cy="5599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3049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ChangeArrowheads="1"/>
          </p:cNvSpPr>
          <p:nvPr>
            <p:ph type="title" idx="4294967295"/>
          </p:nvPr>
        </p:nvSpPr>
        <p:spPr>
          <a:xfrm>
            <a:off x="1752600" y="0"/>
            <a:ext cx="6019800" cy="762000"/>
          </a:xfrm>
        </p:spPr>
        <p:txBody>
          <a:bodyPr/>
          <a:lstStyle/>
          <a:p>
            <a:pPr eaLnBrk="1" hangingPunct="1"/>
            <a:r>
              <a:rPr lang="en-US" altLang="en-US" smtClean="0">
                <a:solidFill>
                  <a:schemeClr val="bg1"/>
                </a:solidFill>
              </a:rPr>
              <a:t>Splendors of the Heavens</a:t>
            </a:r>
          </a:p>
        </p:txBody>
      </p:sp>
      <p:pic>
        <p:nvPicPr>
          <p:cNvPr id="72708" name="Picture 1030" descr="D:\mw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51" y="914400"/>
            <a:ext cx="7684549" cy="513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1031"/>
          <p:cNvSpPr txBox="1">
            <a:spLocks noChangeArrowheads="1"/>
          </p:cNvSpPr>
          <p:nvPr/>
        </p:nvSpPr>
        <p:spPr bwMode="auto">
          <a:xfrm>
            <a:off x="721835" y="6146856"/>
            <a:ext cx="7684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dirty="0">
                <a:solidFill>
                  <a:schemeClr val="bg1"/>
                </a:solidFill>
              </a:rPr>
              <a:t>Milky Way  10 minute exposure by Scott Conner</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E:\HST\hubble deep fiel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41306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descr="E:\HST\9841ay  Deep Field Sou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04800"/>
            <a:ext cx="43878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2"/>
          <p:cNvSpPr>
            <a:spLocks noGrp="1" noChangeArrowheads="1"/>
          </p:cNvSpPr>
          <p:nvPr>
            <p:ph type="title" idx="4294967295"/>
          </p:nvPr>
        </p:nvSpPr>
        <p:spPr>
          <a:xfrm>
            <a:off x="1600200" y="0"/>
            <a:ext cx="6248400" cy="685800"/>
          </a:xfrm>
        </p:spPr>
        <p:txBody>
          <a:bodyPr/>
          <a:lstStyle/>
          <a:p>
            <a:pPr eaLnBrk="1" hangingPunct="1"/>
            <a:r>
              <a:rPr lang="en-US" altLang="en-US" smtClean="0">
                <a:solidFill>
                  <a:schemeClr val="bg1"/>
                </a:solidFill>
              </a:rPr>
              <a:t>The Hubble Deep Fields</a:t>
            </a:r>
          </a:p>
        </p:txBody>
      </p:sp>
      <p:sp>
        <p:nvSpPr>
          <p:cNvPr id="71685" name="Text Box 5"/>
          <p:cNvSpPr txBox="1">
            <a:spLocks noChangeArrowheads="1"/>
          </p:cNvSpPr>
          <p:nvPr/>
        </p:nvSpPr>
        <p:spPr bwMode="auto">
          <a:xfrm>
            <a:off x="0" y="579120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a:solidFill>
                  <a:srgbClr val="FFFFFF"/>
                </a:solidFill>
              </a:rPr>
              <a:t>The Hubble Space Telescope took these pictures one north and one south.  These pictures were taken in a small section of sky with very few known objects.  These long exposure pictures show more than 1500 new galaxies in each picture. </a:t>
            </a:r>
          </a:p>
        </p:txBody>
      </p:sp>
    </p:spTree>
    <p:extLst>
      <p:ext uri="{BB962C8B-B14F-4D97-AF65-F5344CB8AC3E}">
        <p14:creationId xmlns:p14="http://schemas.microsoft.com/office/powerpoint/2010/main" val="30237523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E:\Astronomy Data Sheets\2004-07-a-print Deepest look in the Universe from Hub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30480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4"/>
          <p:cNvSpPr>
            <a:spLocks noGrp="1" noChangeArrowheads="1"/>
          </p:cNvSpPr>
          <p:nvPr>
            <p:ph type="title" idx="4294967295"/>
          </p:nvPr>
        </p:nvSpPr>
        <p:spPr>
          <a:xfrm>
            <a:off x="1524000" y="0"/>
            <a:ext cx="6477000" cy="685800"/>
          </a:xfrm>
        </p:spPr>
        <p:txBody>
          <a:bodyPr/>
          <a:lstStyle/>
          <a:p>
            <a:pPr eaLnBrk="1" hangingPunct="1"/>
            <a:r>
              <a:rPr lang="en-US" altLang="en-US" smtClean="0">
                <a:solidFill>
                  <a:schemeClr val="bg1"/>
                </a:solidFill>
              </a:rPr>
              <a:t>Splendors of the Heavens</a:t>
            </a:r>
          </a:p>
        </p:txBody>
      </p:sp>
      <p:sp>
        <p:nvSpPr>
          <p:cNvPr id="73732" name="Text Box 6"/>
          <p:cNvSpPr txBox="1">
            <a:spLocks noChangeArrowheads="1"/>
          </p:cNvSpPr>
          <p:nvPr/>
        </p:nvSpPr>
        <p:spPr bwMode="auto">
          <a:xfrm>
            <a:off x="228600" y="1905000"/>
            <a:ext cx="16002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a:solidFill>
                  <a:schemeClr val="bg1"/>
                </a:solidFill>
              </a:rPr>
              <a:t>This is an  11.3 day exposure  with Hubble Space Telescope taken Sept 24, 2003.  This is an area of the sky only 1/10 of the full moon. It contains over 10,000 galaxies that have never been seen before.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5410200" cy="7086600"/>
          </a:xfrm>
          <a:prstGeom prst="rect">
            <a:avLst/>
          </a:prstGeom>
        </p:spPr>
      </p:pic>
      <p:sp>
        <p:nvSpPr>
          <p:cNvPr id="3" name="TextBox 2"/>
          <p:cNvSpPr txBox="1"/>
          <p:nvPr/>
        </p:nvSpPr>
        <p:spPr>
          <a:xfrm>
            <a:off x="0" y="4114800"/>
            <a:ext cx="9144000" cy="707886"/>
          </a:xfrm>
          <a:prstGeom prst="rect">
            <a:avLst/>
          </a:prstGeom>
          <a:noFill/>
        </p:spPr>
        <p:txBody>
          <a:bodyPr wrap="square" rtlCol="0">
            <a:spAutoFit/>
          </a:bodyPr>
          <a:lstStyle/>
          <a:p>
            <a:pPr algn="ctr"/>
            <a:r>
              <a:rPr lang="en-US" b="1" dirty="0" smtClean="0">
                <a:solidFill>
                  <a:srgbClr val="FFFF00"/>
                </a:solidFill>
              </a:rPr>
              <a:t>Reflector Telescope</a:t>
            </a:r>
            <a:endParaRPr lang="en-US" b="1" dirty="0">
              <a:solidFill>
                <a:srgbClr val="FFFF00"/>
              </a:solidFill>
            </a:endParaRPr>
          </a:p>
        </p:txBody>
      </p:sp>
      <p:sp>
        <p:nvSpPr>
          <p:cNvPr id="4" name="Rectangle 3"/>
          <p:cNvSpPr/>
          <p:nvPr/>
        </p:nvSpPr>
        <p:spPr>
          <a:xfrm>
            <a:off x="5105400" y="228600"/>
            <a:ext cx="2057400" cy="338554"/>
          </a:xfrm>
          <a:prstGeom prst="rect">
            <a:avLst/>
          </a:prstGeom>
        </p:spPr>
        <p:txBody>
          <a:bodyPr wrap="square">
            <a:spAutoFit/>
          </a:bodyPr>
          <a:lstStyle/>
          <a:p>
            <a:pPr lvl="0"/>
            <a:r>
              <a:rPr lang="en-US" sz="1600" b="1" dirty="0">
                <a:solidFill>
                  <a:srgbClr val="FFFF00"/>
                </a:solidFill>
              </a:rPr>
              <a:t>Photo by Dave </a:t>
            </a:r>
            <a:r>
              <a:rPr lang="en-US" sz="1600" b="1" dirty="0" err="1">
                <a:solidFill>
                  <a:srgbClr val="FFFF00"/>
                </a:solidFill>
              </a:rPr>
              <a:t>Kube</a:t>
            </a:r>
            <a:endParaRPr lang="en-US" sz="1600" b="1" dirty="0">
              <a:solidFill>
                <a:srgbClr val="FFFF00"/>
              </a:solidFill>
            </a:endParaRPr>
          </a:p>
        </p:txBody>
      </p:sp>
      <p:sp>
        <p:nvSpPr>
          <p:cNvPr id="5" name="TextBox 4"/>
          <p:cNvSpPr txBox="1"/>
          <p:nvPr/>
        </p:nvSpPr>
        <p:spPr>
          <a:xfrm>
            <a:off x="685800" y="1981200"/>
            <a:ext cx="2590800" cy="830997"/>
          </a:xfrm>
          <a:prstGeom prst="rect">
            <a:avLst/>
          </a:prstGeom>
          <a:noFill/>
        </p:spPr>
        <p:txBody>
          <a:bodyPr wrap="square" rtlCol="0">
            <a:spAutoFit/>
          </a:bodyPr>
          <a:lstStyle/>
          <a:p>
            <a:r>
              <a:rPr lang="en-US" sz="1600" b="1" dirty="0" smtClean="0">
                <a:solidFill>
                  <a:srgbClr val="FFFF00"/>
                </a:solidFill>
              </a:rPr>
              <a:t>Meade SN-10 Reflector on Meade LXD-75 German Equatorial Mount</a:t>
            </a:r>
            <a:endParaRPr lang="en-US" sz="1600" b="1" dirty="0">
              <a:solidFill>
                <a:srgbClr val="FFFF00"/>
              </a:solidFill>
            </a:endParaRPr>
          </a:p>
        </p:txBody>
      </p:sp>
      <p:sp>
        <p:nvSpPr>
          <p:cNvPr id="6" name="TextBox 5"/>
          <p:cNvSpPr txBox="1"/>
          <p:nvPr/>
        </p:nvSpPr>
        <p:spPr>
          <a:xfrm>
            <a:off x="0" y="4953000"/>
            <a:ext cx="9144000" cy="523220"/>
          </a:xfrm>
          <a:prstGeom prst="rect">
            <a:avLst/>
          </a:prstGeom>
          <a:noFill/>
        </p:spPr>
        <p:txBody>
          <a:bodyPr wrap="square" rtlCol="0">
            <a:spAutoFit/>
          </a:bodyPr>
          <a:lstStyle/>
          <a:p>
            <a:pPr algn="ctr"/>
            <a:r>
              <a:rPr lang="en-US" sz="2800" b="1" dirty="0" smtClean="0">
                <a:solidFill>
                  <a:srgbClr val="FFFF00"/>
                </a:solidFill>
              </a:rPr>
              <a:t>Disadvantage: Eyepiece @ Objective – need ladder</a:t>
            </a:r>
            <a:endParaRPr lang="en-US" sz="2800" b="1" dirty="0">
              <a:solidFill>
                <a:srgbClr val="FFFF00"/>
              </a:solidFill>
            </a:endParaRPr>
          </a:p>
        </p:txBody>
      </p:sp>
    </p:spTree>
    <p:extLst>
      <p:ext uri="{BB962C8B-B14F-4D97-AF65-F5344CB8AC3E}">
        <p14:creationId xmlns:p14="http://schemas.microsoft.com/office/powerpoint/2010/main" val="124541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304800" y="0"/>
            <a:ext cx="8839200" cy="762000"/>
          </a:xfrm>
        </p:spPr>
        <p:txBody>
          <a:bodyPr/>
          <a:lstStyle/>
          <a:p>
            <a:pPr eaLnBrk="1" hangingPunct="1"/>
            <a:r>
              <a:rPr lang="en-US" altLang="en-US" smtClean="0">
                <a:solidFill>
                  <a:schemeClr val="bg1"/>
                </a:solidFill>
              </a:rPr>
              <a:t>The Evansville Astronomical Society  </a:t>
            </a:r>
          </a:p>
        </p:txBody>
      </p:sp>
      <p:sp>
        <p:nvSpPr>
          <p:cNvPr id="74755" name="Text Box 3"/>
          <p:cNvSpPr txBox="1">
            <a:spLocks noChangeArrowheads="1"/>
          </p:cNvSpPr>
          <p:nvPr/>
        </p:nvSpPr>
        <p:spPr bwMode="auto">
          <a:xfrm>
            <a:off x="152400" y="3124200"/>
            <a:ext cx="86106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buChar char="•"/>
              <a:defRPr sz="2400">
                <a:solidFill>
                  <a:schemeClr val="tx1"/>
                </a:solidFill>
                <a:latin typeface="Times New Roman" pitchFamily="18" charset="0"/>
              </a:defRPr>
            </a:lvl3pPr>
            <a:lvl4pPr marL="1600200" indent="-228600" eaLnBrk="0" hangingPunct="0">
              <a:buChar char="–"/>
              <a:defRPr sz="2000">
                <a:solidFill>
                  <a:schemeClr val="tx1"/>
                </a:solidFill>
                <a:latin typeface="Times New Roman" pitchFamily="18" charset="0"/>
              </a:defRPr>
            </a:lvl4pPr>
            <a:lvl5pPr marL="2057400" indent="-228600" eaLnBrk="0" hangingPunct="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a:solidFill>
                  <a:schemeClr val="bg1"/>
                </a:solidFill>
              </a:rPr>
              <a:t>Thank you for visiting the Wahnsiedler Observatory.  This facility is maintained by dues and donations, and rarely receives other money. If you enjoyed this program please consider making a donation.  Donations can be put in the donation box located on the door.  Checks should be made out to EAS.</a:t>
            </a:r>
          </a:p>
        </p:txBody>
      </p:sp>
      <p:pic>
        <p:nvPicPr>
          <p:cNvPr id="74756" name="Picture 4" descr="E:\My Pictures\easstuff\logo b &amp;w.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762000"/>
            <a:ext cx="22923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81629"/>
          </a:xfrm>
          <a:prstGeom prst="rect">
            <a:avLst/>
          </a:prstGeom>
        </p:spPr>
      </p:pic>
      <p:sp>
        <p:nvSpPr>
          <p:cNvPr id="3" name="TextBox 2"/>
          <p:cNvSpPr txBox="1"/>
          <p:nvPr/>
        </p:nvSpPr>
        <p:spPr>
          <a:xfrm>
            <a:off x="301588" y="5694547"/>
            <a:ext cx="8573620" cy="707886"/>
          </a:xfrm>
          <a:prstGeom prst="rect">
            <a:avLst/>
          </a:prstGeom>
          <a:noFill/>
        </p:spPr>
        <p:txBody>
          <a:bodyPr wrap="square" rtlCol="0">
            <a:spAutoFit/>
          </a:bodyPr>
          <a:lstStyle/>
          <a:p>
            <a:pPr algn="ctr"/>
            <a:r>
              <a:rPr lang="en-US" b="1" dirty="0" smtClean="0">
                <a:solidFill>
                  <a:srgbClr val="FFFF00"/>
                </a:solidFill>
              </a:rPr>
              <a:t>Reflector on </a:t>
            </a:r>
            <a:r>
              <a:rPr lang="en-US" b="1" dirty="0" err="1" smtClean="0">
                <a:solidFill>
                  <a:srgbClr val="FFFF00"/>
                </a:solidFill>
              </a:rPr>
              <a:t>Dobsonian</a:t>
            </a:r>
            <a:r>
              <a:rPr lang="en-US" b="1" dirty="0" smtClean="0">
                <a:solidFill>
                  <a:srgbClr val="FFFF00"/>
                </a:solidFill>
              </a:rPr>
              <a:t> Mount</a:t>
            </a:r>
            <a:endParaRPr lang="en-US" b="1" dirty="0">
              <a:solidFill>
                <a:srgbClr val="FFFF00"/>
              </a:solidFill>
            </a:endParaRPr>
          </a:p>
        </p:txBody>
      </p:sp>
      <p:sp>
        <p:nvSpPr>
          <p:cNvPr id="4" name="Rectangle 3"/>
          <p:cNvSpPr/>
          <p:nvPr/>
        </p:nvSpPr>
        <p:spPr>
          <a:xfrm>
            <a:off x="6553200" y="6424908"/>
            <a:ext cx="2057401" cy="338554"/>
          </a:xfrm>
          <a:prstGeom prst="rect">
            <a:avLst/>
          </a:prstGeom>
        </p:spPr>
        <p:txBody>
          <a:bodyPr wrap="square">
            <a:spAutoFit/>
          </a:bodyPr>
          <a:lstStyle/>
          <a:p>
            <a:pPr lvl="0"/>
            <a:r>
              <a:rPr lang="en-US" sz="1600" b="1" dirty="0" smtClean="0">
                <a:solidFill>
                  <a:srgbClr val="FFFF00"/>
                </a:solidFill>
              </a:rPr>
              <a:t>Photo by Dave </a:t>
            </a:r>
            <a:r>
              <a:rPr lang="en-US" sz="1600" b="1" dirty="0" err="1" smtClean="0">
                <a:solidFill>
                  <a:srgbClr val="FFFF00"/>
                </a:solidFill>
              </a:rPr>
              <a:t>Kube</a:t>
            </a:r>
            <a:endParaRPr lang="en-US" sz="1600" b="1" dirty="0">
              <a:solidFill>
                <a:srgbClr val="FFFF00"/>
              </a:solidFill>
            </a:endParaRPr>
          </a:p>
        </p:txBody>
      </p:sp>
      <p:sp>
        <p:nvSpPr>
          <p:cNvPr id="5" name="TextBox 4"/>
          <p:cNvSpPr txBox="1"/>
          <p:nvPr/>
        </p:nvSpPr>
        <p:spPr>
          <a:xfrm>
            <a:off x="6822743" y="4123833"/>
            <a:ext cx="2286000" cy="1569660"/>
          </a:xfrm>
          <a:prstGeom prst="rect">
            <a:avLst/>
          </a:prstGeom>
          <a:noFill/>
        </p:spPr>
        <p:txBody>
          <a:bodyPr wrap="square" rtlCol="0">
            <a:spAutoFit/>
          </a:bodyPr>
          <a:lstStyle/>
          <a:p>
            <a:pPr algn="ctr"/>
            <a:r>
              <a:rPr lang="en-US" sz="2400" b="1" dirty="0" smtClean="0">
                <a:solidFill>
                  <a:srgbClr val="FFFF00"/>
                </a:solidFill>
              </a:rPr>
              <a:t>28” Reflector on </a:t>
            </a:r>
            <a:r>
              <a:rPr lang="en-US" sz="2400" b="1" dirty="0" err="1" smtClean="0">
                <a:solidFill>
                  <a:srgbClr val="FFFF00"/>
                </a:solidFill>
              </a:rPr>
              <a:t>Dobsonian</a:t>
            </a:r>
            <a:r>
              <a:rPr lang="en-US" sz="2400" b="1" dirty="0" smtClean="0">
                <a:solidFill>
                  <a:srgbClr val="FFFF00"/>
                </a:solidFill>
              </a:rPr>
              <a:t> Mount – Club Scope</a:t>
            </a:r>
            <a:endParaRPr lang="en-US" sz="2400" b="1" dirty="0">
              <a:solidFill>
                <a:srgbClr val="FFFF00"/>
              </a:solidFill>
            </a:endParaRPr>
          </a:p>
        </p:txBody>
      </p:sp>
    </p:spTree>
    <p:extLst>
      <p:ext uri="{BB962C8B-B14F-4D97-AF65-F5344CB8AC3E}">
        <p14:creationId xmlns:p14="http://schemas.microsoft.com/office/powerpoint/2010/main" val="2077452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4000" b="0" i="0" u="none" strike="noStrike" cap="none" normalizeH="0" baseline="0" smtClean="0">
            <a:ln>
              <a:noFill/>
            </a:ln>
            <a:solidFill>
              <a:srgbClr val="FFFFFF"/>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4000" b="0" i="0" u="none" strike="noStrike" cap="none" normalizeH="0" baseline="0" smtClean="0">
            <a:ln>
              <a:noFill/>
            </a:ln>
            <a:solidFill>
              <a:srgbClr val="FFFFFF"/>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altLang="en-US" sz="3200" b="0" i="0" u="none" strike="noStrike" cap="none" normalizeH="0" baseline="0" smtClean="0">
            <a:ln>
              <a:noFill/>
            </a:ln>
            <a:solidFill>
              <a:srgbClr val="FFFF00"/>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altLang="en-US" sz="3200" b="0" i="0" u="none" strike="noStrike" cap="none" normalizeH="0" baseline="0" smtClean="0">
            <a:ln>
              <a:noFill/>
            </a:ln>
            <a:solidFill>
              <a:srgbClr val="FFFF00"/>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11644</TotalTime>
  <Words>3614</Words>
  <Application>Microsoft Office PowerPoint</Application>
  <PresentationFormat>Overhead</PresentationFormat>
  <Paragraphs>327</Paragraphs>
  <Slides>80</Slides>
  <Notes>8</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80</vt:i4>
      </vt:variant>
    </vt:vector>
  </HeadingPairs>
  <TitlesOfParts>
    <vt:vector size="85" baseType="lpstr">
      <vt:lpstr>Arial</vt:lpstr>
      <vt:lpstr>Times New Roman</vt:lpstr>
      <vt:lpstr>CIDFont+F1</vt:lpstr>
      <vt:lpstr>Default Design</vt:lpstr>
      <vt:lpstr>1_Default Design</vt:lpstr>
      <vt:lpstr>Introduction to Astronomy</vt:lpstr>
      <vt:lpstr>PowerPoint Presentation</vt:lpstr>
      <vt:lpstr>PowerPoint Presentation</vt:lpstr>
      <vt:lpstr>PowerPoint Presentation</vt:lpstr>
      <vt:lpstr>Binoculars Benefits: Inexpensive, Quick and Portable</vt:lpstr>
      <vt:lpstr>PowerPoint Presentation</vt:lpstr>
      <vt:lpstr>PowerPoint Presentation</vt:lpstr>
      <vt:lpstr>PowerPoint Presentation</vt:lpstr>
      <vt:lpstr>PowerPoint Presentation</vt:lpstr>
      <vt:lpstr>PowerPoint Presentation</vt:lpstr>
      <vt:lpstr>PowerPoint Presentation</vt:lpstr>
      <vt:lpstr>The Sun</vt:lpstr>
      <vt:lpstr>The Sun</vt:lpstr>
      <vt:lpstr>How can you remember the planets in order?  </vt:lpstr>
      <vt:lpstr>PowerPoint Presentation</vt:lpstr>
      <vt:lpstr>PowerPoint Presentation</vt:lpstr>
      <vt:lpstr>Venus</vt:lpstr>
      <vt:lpstr>From 1970-1983 the Soviet Union sent multiple Venera  space crafts to Venus with some landing on the  surface, they learned it was anything but tropical.</vt:lpstr>
      <vt:lpstr>Venus</vt:lpstr>
      <vt:lpstr>Venus</vt:lpstr>
      <vt:lpstr>PowerPoint Presentation</vt:lpstr>
      <vt:lpstr>Earth is the 1st planet we have come to that has a moon.</vt:lpstr>
      <vt:lpstr>The Moon</vt:lpstr>
      <vt:lpstr>Moon</vt:lpstr>
      <vt:lpstr>The Moon</vt:lpstr>
      <vt:lpstr>PowerPoint Presentation</vt:lpstr>
      <vt:lpstr>PowerPoint Presentation</vt:lpstr>
      <vt:lpstr>Mars</vt:lpstr>
      <vt:lpstr>Mars</vt:lpstr>
      <vt:lpstr>Mars</vt:lpstr>
      <vt:lpstr>Mars</vt:lpstr>
      <vt:lpstr>Mars</vt:lpstr>
      <vt:lpstr>Mars</vt:lpstr>
      <vt:lpstr>The Asteroid Belt</vt:lpstr>
      <vt:lpstr>The Asteroid Belt</vt:lpstr>
      <vt:lpstr>Asteroids</vt:lpstr>
      <vt:lpstr>Asteroids</vt:lpstr>
      <vt:lpstr>Meteors</vt:lpstr>
      <vt:lpstr>PowerPoint Presentation</vt:lpstr>
      <vt:lpstr>Meteors</vt:lpstr>
      <vt:lpstr>Major Meteor Showers</vt:lpstr>
      <vt:lpstr>PowerPoint Presentation</vt:lpstr>
      <vt:lpstr>PowerPoint Presentation</vt:lpstr>
      <vt:lpstr>Jupiter</vt:lpstr>
      <vt:lpstr>Jupiter</vt:lpstr>
      <vt:lpstr>PowerPoint Presentation</vt:lpstr>
      <vt:lpstr>These are the  four Galilean Moons </vt:lpstr>
      <vt:lpstr>PowerPoint Presentation</vt:lpstr>
      <vt:lpstr>Saturn</vt:lpstr>
      <vt:lpstr>Saturn</vt:lpstr>
      <vt:lpstr>Saturn’s Rings</vt:lpstr>
      <vt:lpstr>PowerPoint Presentation</vt:lpstr>
      <vt:lpstr>PowerPoint Presentation</vt:lpstr>
      <vt:lpstr>Titan </vt:lpstr>
      <vt:lpstr>PowerPoint Presentation</vt:lpstr>
      <vt:lpstr>Uranus</vt:lpstr>
      <vt:lpstr>Neptune</vt:lpstr>
      <vt:lpstr>Neptune’s Moon Triton</vt:lpstr>
      <vt:lpstr>Pluto</vt:lpstr>
      <vt:lpstr>PowerPoint Presentation</vt:lpstr>
      <vt:lpstr>Comets</vt:lpstr>
      <vt:lpstr>Comets</vt:lpstr>
      <vt:lpstr>Stars</vt:lpstr>
      <vt:lpstr>Stars</vt:lpstr>
      <vt:lpstr>Stars come in many sizes and shapes.</vt:lpstr>
      <vt:lpstr>VY Canis Majoris may be the largest star known to date. It is so large that if it were put in place of the Sun, it would extend to the orbit of saturn.</vt:lpstr>
      <vt:lpstr>Despite the fact that there are many stars larger than the Sun, the Sun is still not as small as people may think. Actually the sun is larger than 94% of all other stars.</vt:lpstr>
      <vt:lpstr>Nebula</vt:lpstr>
      <vt:lpstr>Nebula</vt:lpstr>
      <vt:lpstr>Nebula</vt:lpstr>
      <vt:lpstr>Nebula</vt:lpstr>
      <vt:lpstr>Open Clusters</vt:lpstr>
      <vt:lpstr>Globular Cluster</vt:lpstr>
      <vt:lpstr>Our Milky Way Galaxy</vt:lpstr>
      <vt:lpstr>Other Galaxies</vt:lpstr>
      <vt:lpstr>PowerPoint Presentation</vt:lpstr>
      <vt:lpstr>Splendors of the Heavens</vt:lpstr>
      <vt:lpstr>The Hubble Deep Fields</vt:lpstr>
      <vt:lpstr>Splendors of the Heavens</vt:lpstr>
      <vt:lpstr>The Evansville Astronomical Society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Astronomy</dc:title>
  <dc:creator>Dave Kube</dc:creator>
  <cp:lastModifiedBy>David Kube</cp:lastModifiedBy>
  <cp:revision>294</cp:revision>
  <dcterms:created xsi:type="dcterms:W3CDTF">2004-08-06T01:27:06Z</dcterms:created>
  <dcterms:modified xsi:type="dcterms:W3CDTF">2018-03-16T19:37:19Z</dcterms:modified>
</cp:coreProperties>
</file>